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12"/>
  </p:notesMasterIdLst>
  <p:sldIdLst>
    <p:sldId id="283" r:id="rId5"/>
    <p:sldId id="284" r:id="rId6"/>
    <p:sldId id="286" r:id="rId7"/>
    <p:sldId id="288" r:id="rId8"/>
    <p:sldId id="287" r:id="rId9"/>
    <p:sldId id="281" r:id="rId10"/>
    <p:sldId id="282" r:id="rId1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6AE"/>
    <a:srgbClr val="064885"/>
    <a:srgbClr val="0595AE"/>
    <a:srgbClr val="E6E6E6"/>
    <a:srgbClr val="001A72"/>
    <a:srgbClr val="057CA1"/>
    <a:srgbClr val="05568F"/>
    <a:srgbClr val="064077"/>
    <a:srgbClr val="0589A8"/>
    <a:srgbClr val="0663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81" autoAdjust="0"/>
    <p:restoredTop sz="94660"/>
  </p:normalViewPr>
  <p:slideViewPr>
    <p:cSldViewPr snapToGrid="0">
      <p:cViewPr varScale="1">
        <p:scale>
          <a:sx n="123" d="100"/>
          <a:sy n="123" d="100"/>
        </p:scale>
        <p:origin x="-1488"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運んできたものを</a:t>
            </a:r>
            <a:r>
              <a:rPr kumimoji="1" lang="en-US" altLang="ja-JP" dirty="0"/>
              <a:t>AGW</a:t>
            </a:r>
            <a:r>
              <a:rPr kumimoji="1" lang="ja-JP" altLang="en-US" dirty="0"/>
              <a:t>が運ぶ</a:t>
            </a:r>
            <a:endParaRPr kumimoji="1" lang="en-US" altLang="ja-JP" dirty="0"/>
          </a:p>
          <a:p>
            <a:r>
              <a:rPr kumimoji="1" lang="ja-JP" altLang="en-US" dirty="0"/>
              <a:t>それをロボットがばらして入庫</a:t>
            </a:r>
            <a:endParaRPr kumimoji="1" lang="en-US" altLang="ja-JP" dirty="0"/>
          </a:p>
          <a:p>
            <a:r>
              <a:rPr kumimoji="1" lang="ja-JP" altLang="en-US" dirty="0"/>
              <a:t>大きな立体倉庫</a:t>
            </a:r>
            <a:endParaRPr kumimoji="1" lang="en-US" altLang="ja-JP" dirty="0"/>
          </a:p>
          <a:p>
            <a:r>
              <a:rPr kumimoji="1" lang="ja-JP" altLang="en-US" dirty="0"/>
              <a:t>生産指示が出たら出して</a:t>
            </a:r>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2</a:t>
            </a:fld>
            <a:endParaRPr kumimoji="1" lang="ja-JP" altLang="en-US"/>
          </a:p>
        </p:txBody>
      </p:sp>
    </p:spTree>
    <p:extLst>
      <p:ext uri="{BB962C8B-B14F-4D97-AF65-F5344CB8AC3E}">
        <p14:creationId xmlns:p14="http://schemas.microsoft.com/office/powerpoint/2010/main" val="2385983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23/11/17</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17日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23/11/17</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23/11/17</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23/11/17</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23/11/17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11月 17日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17日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3.xml"/><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theme" Target="../theme/theme4.xml"/><Relationship Id="rId6" Type="http://schemas.openxmlformats.org/officeDocument/2006/relationships/image" Target="../media/image8.e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23/11/17</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11月 17日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3.png"/><Relationship Id="rId5" Type="http://schemas.microsoft.com/office/2007/relationships/hdphoto" Target="../media/hdphoto2.wdp"/><Relationship Id="rId6" Type="http://schemas.openxmlformats.org/officeDocument/2006/relationships/image" Target="../media/image14.png"/><Relationship Id="rId7" Type="http://schemas.microsoft.com/office/2007/relationships/hdphoto" Target="../media/hdphoto3.wdp"/><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0.jpg"/><Relationship Id="rId1" Type="http://schemas.openxmlformats.org/officeDocument/2006/relationships/slideLayout" Target="../slideLayouts/slideLayout9.xml"/><Relationship Id="rId2" Type="http://schemas.openxmlformats.org/officeDocument/2006/relationships/image" Target="../media/image1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17945E29-4C3D-40A0-9AF5-7516553BC8F1}"/>
              </a:ext>
            </a:extLst>
          </p:cNvPr>
          <p:cNvSpPr>
            <a:spLocks noGrp="1"/>
          </p:cNvSpPr>
          <p:nvPr>
            <p:ph type="body" sz="quarter" idx="18"/>
          </p:nvPr>
        </p:nvSpPr>
        <p:spPr/>
        <p:txBody>
          <a:bodyPr/>
          <a:lstStyle/>
          <a:p>
            <a:r>
              <a:rPr kumimoji="1" lang="en-US" altLang="ja-JP" sz="2000" dirty="0"/>
              <a:t>30</a:t>
            </a:r>
            <a:r>
              <a:rPr kumimoji="1" lang="ja-JP" altLang="en-US" sz="2000" dirty="0"/>
              <a:t>年までに「物流費半減」と「スペース半減」を目指した活動を実施中</a:t>
            </a:r>
            <a:r>
              <a:rPr kumimoji="1" lang="ja-JP" altLang="en-US" sz="2000" dirty="0">
                <a:solidFill>
                  <a:srgbClr val="92D050"/>
                </a:solidFill>
              </a:rPr>
              <a:t>❶</a:t>
            </a:r>
            <a:endParaRPr kumimoji="1" lang="en-US" altLang="ja-JP" sz="2000" dirty="0">
              <a:solidFill>
                <a:srgbClr val="92D050"/>
              </a:solidFill>
            </a:endParaRPr>
          </a:p>
          <a:p>
            <a:r>
              <a:rPr kumimoji="1" lang="ja-JP" altLang="en-US" sz="2000" dirty="0"/>
              <a:t>→　社外にある物流の機能を工場に戻しつつ、自働化を進めていくこと</a:t>
            </a:r>
            <a:r>
              <a:rPr kumimoji="1" lang="ja-JP" altLang="en-US" sz="2000" dirty="0">
                <a:solidFill>
                  <a:srgbClr val="92D050"/>
                </a:solidFill>
              </a:rPr>
              <a:t>❷</a:t>
            </a:r>
          </a:p>
        </p:txBody>
      </p:sp>
      <p:sp>
        <p:nvSpPr>
          <p:cNvPr id="3" name="テキスト プレースホルダー 2">
            <a:extLst>
              <a:ext uri="{FF2B5EF4-FFF2-40B4-BE49-F238E27FC236}">
                <a16:creationId xmlns:a16="http://schemas.microsoft.com/office/drawing/2014/main" xmlns="" id="{D00F6F7B-9C07-413A-A675-4AD99E67EB28}"/>
              </a:ext>
            </a:extLst>
          </p:cNvPr>
          <p:cNvSpPr>
            <a:spLocks noGrp="1"/>
          </p:cNvSpPr>
          <p:nvPr>
            <p:ph type="body" sz="quarter" idx="20"/>
          </p:nvPr>
        </p:nvSpPr>
        <p:spPr/>
        <p:txBody>
          <a:bodyPr/>
          <a:lstStyle/>
          <a:p>
            <a:r>
              <a:rPr kumimoji="1" lang="ja-JP" altLang="en-US" dirty="0"/>
              <a:t>背景）パワトレカンパニーの物流の目指す姿</a:t>
            </a:r>
          </a:p>
        </p:txBody>
      </p:sp>
      <p:sp>
        <p:nvSpPr>
          <p:cNvPr id="4" name="日付プレースホルダー 3">
            <a:extLst>
              <a:ext uri="{FF2B5EF4-FFF2-40B4-BE49-F238E27FC236}">
                <a16:creationId xmlns:a16="http://schemas.microsoft.com/office/drawing/2014/main" xmlns="" id="{AD04B6C9-1816-4EC0-A41A-3F9A3685A4F5}"/>
              </a:ext>
            </a:extLst>
          </p:cNvPr>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pic>
        <p:nvPicPr>
          <p:cNvPr id="6" name="図 5">
            <a:extLst>
              <a:ext uri="{FF2B5EF4-FFF2-40B4-BE49-F238E27FC236}">
                <a16:creationId xmlns:a16="http://schemas.microsoft.com/office/drawing/2014/main" xmlns="" id="{0DE7BD47-1903-4E5C-A7A9-8B45FADEBB38}"/>
              </a:ext>
            </a:extLst>
          </p:cNvPr>
          <p:cNvPicPr>
            <a:picLocks noChangeAspect="1"/>
          </p:cNvPicPr>
          <p:nvPr/>
        </p:nvPicPr>
        <p:blipFill>
          <a:blip r:embed="rId2"/>
          <a:stretch>
            <a:fillRect/>
          </a:stretch>
        </p:blipFill>
        <p:spPr>
          <a:xfrm>
            <a:off x="443077" y="1628995"/>
            <a:ext cx="8243724" cy="4433951"/>
          </a:xfrm>
          <a:prstGeom prst="rect">
            <a:avLst/>
          </a:prstGeom>
        </p:spPr>
      </p:pic>
      <p:sp>
        <p:nvSpPr>
          <p:cNvPr id="8" name="楕円 7">
            <a:extLst>
              <a:ext uri="{FF2B5EF4-FFF2-40B4-BE49-F238E27FC236}">
                <a16:creationId xmlns:a16="http://schemas.microsoft.com/office/drawing/2014/main" xmlns="" id="{799B6AE4-862E-435E-AF91-CF2F4B193A38}"/>
              </a:ext>
            </a:extLst>
          </p:cNvPr>
          <p:cNvSpPr>
            <a:spLocks noChangeAspect="1"/>
          </p:cNvSpPr>
          <p:nvPr/>
        </p:nvSpPr>
        <p:spPr>
          <a:xfrm>
            <a:off x="8000711" y="3044015"/>
            <a:ext cx="248601" cy="248601"/>
          </a:xfrm>
          <a:prstGeom prst="ellipse">
            <a:avLst/>
          </a:prstGeom>
          <a:solidFill>
            <a:srgbClr val="82B91E"/>
          </a:solidFill>
          <a:ln w="25400" cap="flat" cmpd="sng" algn="ctr">
            <a:solidFill>
              <a:sysClr val="window" lastClr="FFFFFF"/>
            </a:solidFill>
            <a:prstDash val="solid"/>
          </a:ln>
          <a:effectLst/>
        </p:spPr>
        <p:txBody>
          <a:bodyPr lIns="0" tIns="0" rIns="0" bIns="0"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rPr>
              <a:t>1</a:t>
            </a:r>
            <a:endParaRPr kumimoji="0" lang="ja-JP" altLang="en-US" sz="1400" b="0" i="0" u="none" strike="noStrike" kern="0" cap="none" spc="0" normalizeH="0" baseline="0" noProof="0" dirty="0">
              <a:ln>
                <a:noFill/>
              </a:ln>
              <a:solidFill>
                <a:prstClr val="white"/>
              </a:solidFill>
              <a:effectLst/>
              <a:uLnTx/>
              <a:uFillTx/>
            </a:endParaRPr>
          </a:p>
        </p:txBody>
      </p:sp>
      <p:sp>
        <p:nvSpPr>
          <p:cNvPr id="9" name="楕円 8">
            <a:extLst>
              <a:ext uri="{FF2B5EF4-FFF2-40B4-BE49-F238E27FC236}">
                <a16:creationId xmlns:a16="http://schemas.microsoft.com/office/drawing/2014/main" xmlns="" id="{7EAB50AD-31EB-413A-B3EC-AD4C1F851791}"/>
              </a:ext>
            </a:extLst>
          </p:cNvPr>
          <p:cNvSpPr>
            <a:spLocks noChangeAspect="1"/>
          </p:cNvSpPr>
          <p:nvPr/>
        </p:nvSpPr>
        <p:spPr>
          <a:xfrm>
            <a:off x="2829244" y="2919715"/>
            <a:ext cx="248601" cy="248601"/>
          </a:xfrm>
          <a:prstGeom prst="ellipse">
            <a:avLst/>
          </a:prstGeom>
          <a:solidFill>
            <a:srgbClr val="82B91E"/>
          </a:solidFill>
          <a:ln w="25400" cap="flat" cmpd="sng" algn="ctr">
            <a:solidFill>
              <a:sysClr val="window" lastClr="FFFFFF"/>
            </a:solidFill>
            <a:prstDash val="solid"/>
          </a:ln>
          <a:effectLst/>
        </p:spPr>
        <p:txBody>
          <a:bodyPr lIns="0" tIns="0" rIns="0" bIns="0" rtlCol="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rPr>
              <a:t>2</a:t>
            </a:r>
            <a:endParaRPr kumimoji="0" lang="ja-JP" altLang="en-US" sz="1400" b="0" i="0" u="none" strike="noStrike" kern="0" cap="none" spc="0" normalizeH="0" baseline="0" noProof="0" dirty="0">
              <a:ln>
                <a:noFill/>
              </a:ln>
              <a:solidFill>
                <a:prstClr val="white"/>
              </a:solidFill>
              <a:effectLst/>
              <a:uLnTx/>
              <a:uFillTx/>
            </a:endParaRPr>
          </a:p>
        </p:txBody>
      </p:sp>
      <p:sp>
        <p:nvSpPr>
          <p:cNvPr id="10" name="テキスト ボックス 9">
            <a:extLst>
              <a:ext uri="{FF2B5EF4-FFF2-40B4-BE49-F238E27FC236}">
                <a16:creationId xmlns:a16="http://schemas.microsoft.com/office/drawing/2014/main" xmlns="" id="{A6E66ABE-2E53-4162-BEB8-A4AD3F98AB32}"/>
              </a:ext>
            </a:extLst>
          </p:cNvPr>
          <p:cNvSpPr txBox="1"/>
          <p:nvPr/>
        </p:nvSpPr>
        <p:spPr>
          <a:xfrm>
            <a:off x="8739323" y="4964402"/>
            <a:ext cx="3045309" cy="1169551"/>
          </a:xfrm>
          <a:prstGeom prst="rect">
            <a:avLst/>
          </a:prstGeom>
          <a:noFill/>
        </p:spPr>
        <p:txBody>
          <a:bodyPr wrap="square">
            <a:spAutoFit/>
          </a:bodyPr>
          <a:lstStyle/>
          <a:p>
            <a:pPr rtl="0"/>
            <a:r>
              <a:rPr lang="ja-JP" altLang="en-US" sz="1000" dirty="0"/>
              <a:t>参考）</a:t>
            </a:r>
            <a:r>
              <a:rPr lang="ja-JP" altLang="en-US" sz="1000" dirty="0">
                <a:effectLst/>
              </a:rPr>
              <a:t>社外に物流倉庫がある理由</a:t>
            </a:r>
            <a:endParaRPr lang="en-US" altLang="ja-JP" sz="1000" dirty="0">
              <a:effectLst/>
            </a:endParaRPr>
          </a:p>
          <a:p>
            <a:pPr marL="171450" indent="-171450" rtl="0">
              <a:buFont typeface="Arial" panose="020B0604020202020204" pitchFamily="34" charset="0"/>
              <a:buChar char="•"/>
            </a:pPr>
            <a:r>
              <a:rPr lang="ja-JP" altLang="en-US" sz="1000" dirty="0"/>
              <a:t>工場側にスペースがないための別だし</a:t>
            </a:r>
            <a:endParaRPr lang="en-US" altLang="ja-JP" sz="1000" dirty="0"/>
          </a:p>
          <a:p>
            <a:pPr marL="171450" indent="-171450" rtl="0">
              <a:buFont typeface="Arial" panose="020B0604020202020204" pitchFamily="34" charset="0"/>
              <a:buChar char="•"/>
            </a:pPr>
            <a:r>
              <a:rPr lang="ja-JP" altLang="en-US" sz="1000" dirty="0">
                <a:effectLst/>
              </a:rPr>
              <a:t>仕入れ先ごとの荷量が少なくトラックの積載率が低い</a:t>
            </a:r>
            <a:r>
              <a:rPr lang="ja-JP" altLang="en-US" sz="1000" dirty="0"/>
              <a:t>ため</a:t>
            </a:r>
            <a:r>
              <a:rPr lang="ja-JP" altLang="en-US" sz="1000" dirty="0">
                <a:effectLst/>
              </a:rPr>
              <a:t>、クロスドックに大量に荷を運ぶことで仕入れ先～アイシンの物流費を低減する</a:t>
            </a:r>
            <a:endParaRPr lang="en-US" altLang="ja-JP" sz="1000" dirty="0"/>
          </a:p>
          <a:p>
            <a:pPr marL="171450" indent="-171450" rtl="0">
              <a:buFont typeface="Arial" panose="020B0604020202020204" pitchFamily="34" charset="0"/>
              <a:buChar char="•"/>
            </a:pPr>
            <a:r>
              <a:rPr lang="ja-JP" altLang="en-US" sz="1000" dirty="0">
                <a:effectLst/>
              </a:rPr>
              <a:t>組み立て工場にトラックが集中することを避けるため</a:t>
            </a:r>
            <a:endParaRPr lang="ja-JP" altLang="en-US" sz="1000" dirty="0"/>
          </a:p>
        </p:txBody>
      </p:sp>
    </p:spTree>
    <p:extLst>
      <p:ext uri="{BB962C8B-B14F-4D97-AF65-F5344CB8AC3E}">
        <p14:creationId xmlns:p14="http://schemas.microsoft.com/office/powerpoint/2010/main" val="1697623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657AFCD-E4AF-4104-A352-ACBE2C223609}"/>
              </a:ext>
            </a:extLst>
          </p:cNvPr>
          <p:cNvSpPr>
            <a:spLocks noGrp="1"/>
          </p:cNvSpPr>
          <p:nvPr>
            <p:ph type="body" sz="quarter" idx="18"/>
          </p:nvPr>
        </p:nvSpPr>
        <p:spPr/>
        <p:txBody>
          <a:bodyPr/>
          <a:lstStyle/>
          <a:p>
            <a:endParaRPr lang="en-US" altLang="ja-JP" dirty="0"/>
          </a:p>
        </p:txBody>
      </p:sp>
      <p:sp>
        <p:nvSpPr>
          <p:cNvPr id="3" name="テキスト プレースホルダー 2">
            <a:extLst>
              <a:ext uri="{FF2B5EF4-FFF2-40B4-BE49-F238E27FC236}">
                <a16:creationId xmlns:a16="http://schemas.microsoft.com/office/drawing/2014/main" xmlns="" id="{A745E660-30B9-4DDB-BCEC-083F00BFD669}"/>
              </a:ext>
            </a:extLst>
          </p:cNvPr>
          <p:cNvSpPr>
            <a:spLocks noGrp="1"/>
          </p:cNvSpPr>
          <p:nvPr>
            <p:ph type="body" sz="quarter" idx="20"/>
          </p:nvPr>
        </p:nvSpPr>
        <p:spPr/>
        <p:txBody>
          <a:bodyPr/>
          <a:lstStyle/>
          <a:p>
            <a:r>
              <a:rPr kumimoji="1" lang="ja-JP" altLang="en-US" dirty="0"/>
              <a:t>物流の自働化）ロボット、</a:t>
            </a:r>
            <a:r>
              <a:rPr kumimoji="1" lang="en-US" altLang="ja-JP" dirty="0"/>
              <a:t>AGV</a:t>
            </a:r>
            <a:r>
              <a:rPr kumimoji="1" lang="ja-JP" altLang="en-US" dirty="0"/>
              <a:t>、立体倉庫（自動順立装置）の導入</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xmlns="" id="{8F486380-F64D-45A2-AF6D-885A52036322}"/>
              </a:ext>
            </a:extLst>
          </p:cNvPr>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pic>
        <p:nvPicPr>
          <p:cNvPr id="10" name="図 9">
            <a:extLst>
              <a:ext uri="{FF2B5EF4-FFF2-40B4-BE49-F238E27FC236}">
                <a16:creationId xmlns:a16="http://schemas.microsoft.com/office/drawing/2014/main" xmlns="" id="{70154FCE-CC13-4AC9-B762-A06B5A522D10}"/>
              </a:ext>
            </a:extLst>
          </p:cNvPr>
          <p:cNvPicPr>
            <a:picLocks noChangeAspect="1"/>
          </p:cNvPicPr>
          <p:nvPr/>
        </p:nvPicPr>
        <p:blipFill>
          <a:blip r:embed="rId3"/>
          <a:stretch>
            <a:fillRect/>
          </a:stretch>
        </p:blipFill>
        <p:spPr>
          <a:xfrm>
            <a:off x="7446778" y="3116793"/>
            <a:ext cx="4334700" cy="1426204"/>
          </a:xfrm>
          <a:prstGeom prst="rect">
            <a:avLst/>
          </a:prstGeom>
        </p:spPr>
      </p:pic>
      <p:sp>
        <p:nvSpPr>
          <p:cNvPr id="11" name="吹き出し: 角を丸めた四角形 10">
            <a:extLst>
              <a:ext uri="{FF2B5EF4-FFF2-40B4-BE49-F238E27FC236}">
                <a16:creationId xmlns:a16="http://schemas.microsoft.com/office/drawing/2014/main" xmlns="" id="{0C7CDB9C-A3A0-49DB-BBDD-9AE9C9596477}"/>
              </a:ext>
            </a:extLst>
          </p:cNvPr>
          <p:cNvSpPr/>
          <p:nvPr/>
        </p:nvSpPr>
        <p:spPr>
          <a:xfrm>
            <a:off x="8027682" y="1203890"/>
            <a:ext cx="3220706" cy="1165239"/>
          </a:xfrm>
          <a:prstGeom prst="wedgeRoundRectCallout">
            <a:avLst>
              <a:gd name="adj1" fmla="val -31917"/>
              <a:gd name="adj2" fmla="val 9760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・原価</a:t>
            </a:r>
            <a:r>
              <a:rPr lang="ja-JP" altLang="en-US" dirty="0">
                <a:solidFill>
                  <a:schemeClr val="tx1"/>
                </a:solidFill>
              </a:rPr>
              <a:t>（搬送）</a:t>
            </a:r>
            <a:r>
              <a:rPr kumimoji="1" lang="ja-JP" altLang="en-US" dirty="0">
                <a:solidFill>
                  <a:schemeClr val="tx1"/>
                </a:solidFill>
              </a:rPr>
              <a:t>削減</a:t>
            </a:r>
            <a:endParaRPr kumimoji="1" lang="en-US" altLang="ja-JP" dirty="0">
              <a:solidFill>
                <a:schemeClr val="tx1"/>
              </a:solidFill>
            </a:endParaRPr>
          </a:p>
          <a:p>
            <a:r>
              <a:rPr kumimoji="1" lang="ja-JP" altLang="en-US" dirty="0">
                <a:solidFill>
                  <a:schemeClr val="tx1"/>
                </a:solidFill>
              </a:rPr>
              <a:t>・省人化</a:t>
            </a:r>
            <a:endParaRPr kumimoji="1" lang="en-US" altLang="ja-JP" dirty="0">
              <a:solidFill>
                <a:schemeClr val="tx1"/>
              </a:solidFill>
            </a:endParaRPr>
          </a:p>
          <a:p>
            <a:r>
              <a:rPr lang="ja-JP" altLang="en-US" dirty="0">
                <a:solidFill>
                  <a:schemeClr val="tx1"/>
                </a:solidFill>
              </a:rPr>
              <a:t>・</a:t>
            </a:r>
            <a:r>
              <a:rPr kumimoji="1" lang="ja-JP" altLang="en-US" dirty="0">
                <a:solidFill>
                  <a:schemeClr val="tx1"/>
                </a:solidFill>
              </a:rPr>
              <a:t>スペース</a:t>
            </a:r>
            <a:r>
              <a:rPr lang="ja-JP" altLang="en-US" dirty="0">
                <a:solidFill>
                  <a:schemeClr val="tx1"/>
                </a:solidFill>
              </a:rPr>
              <a:t>削減</a:t>
            </a:r>
            <a:r>
              <a:rPr kumimoji="1" lang="ja-JP" altLang="en-US" dirty="0">
                <a:solidFill>
                  <a:schemeClr val="tx1"/>
                </a:solidFill>
              </a:rPr>
              <a:t>などを実現</a:t>
            </a:r>
            <a:endParaRPr kumimoji="1" lang="en-US" altLang="ja-JP" dirty="0">
              <a:solidFill>
                <a:schemeClr val="tx1"/>
              </a:solidFill>
            </a:endParaRPr>
          </a:p>
        </p:txBody>
      </p:sp>
      <p:sp>
        <p:nvSpPr>
          <p:cNvPr id="15" name="テキスト ボックス 14">
            <a:extLst>
              <a:ext uri="{FF2B5EF4-FFF2-40B4-BE49-F238E27FC236}">
                <a16:creationId xmlns:a16="http://schemas.microsoft.com/office/drawing/2014/main" xmlns="" id="{63CFA609-D641-4BDD-94DD-5179D3A2DDDF}"/>
              </a:ext>
            </a:extLst>
          </p:cNvPr>
          <p:cNvSpPr txBox="1"/>
          <p:nvPr/>
        </p:nvSpPr>
        <p:spPr>
          <a:xfrm>
            <a:off x="1141999" y="5058498"/>
            <a:ext cx="8595560" cy="1015663"/>
          </a:xfrm>
          <a:prstGeom prst="rect">
            <a:avLst/>
          </a:prstGeom>
          <a:noFill/>
        </p:spPr>
        <p:txBody>
          <a:bodyPr wrap="square">
            <a:spAutoFit/>
          </a:bodyPr>
          <a:lstStyle/>
          <a:p>
            <a:r>
              <a:rPr kumimoji="1" lang="ja-JP" altLang="en-US" sz="1800" b="1" dirty="0"/>
              <a:t>立体倉庫の前の一時仮置き場でモノが溢れている　</a:t>
            </a:r>
            <a:endParaRPr kumimoji="1" lang="en-US" altLang="ja-JP" sz="1800" b="1" dirty="0"/>
          </a:p>
          <a:p>
            <a:r>
              <a:rPr kumimoji="1" lang="ja-JP" altLang="en-US" sz="1800" b="1" dirty="0"/>
              <a:t>スペースを削減したいはずが、想定を超えてスペースを使用している</a:t>
            </a:r>
            <a:endParaRPr kumimoji="1" lang="en-US" altLang="ja-JP" sz="1800" b="1" dirty="0"/>
          </a:p>
          <a:p>
            <a:r>
              <a:rPr lang="en-US" altLang="ja-JP" sz="1200" b="0" dirty="0"/>
              <a:t>※</a:t>
            </a:r>
            <a:r>
              <a:rPr lang="ja-JP" altLang="en-US" sz="1200" b="0" dirty="0"/>
              <a:t>トラック１台分のモノが置けるスペースが確保されているはずが、モノが溢れて通路にモノが置かれたりする</a:t>
            </a:r>
            <a:endParaRPr lang="en-US" altLang="ja-JP" sz="1200" b="0" dirty="0"/>
          </a:p>
          <a:p>
            <a:r>
              <a:rPr kumimoji="1" lang="en-US" altLang="ja-JP" sz="1200" dirty="0"/>
              <a:t>※</a:t>
            </a:r>
            <a:r>
              <a:rPr kumimoji="1" lang="ja-JP" altLang="en-US" sz="1200" dirty="0"/>
              <a:t>上の仕組みは来年度、</a:t>
            </a:r>
            <a:r>
              <a:rPr lang="ja-JP" altLang="en-US" sz="1200" dirty="0"/>
              <a:t>安城第二工場で横展の計画が</a:t>
            </a:r>
            <a:r>
              <a:rPr lang="ja-JP" altLang="en-US" sz="1200" dirty="0" smtClean="0"/>
              <a:t>ある</a:t>
            </a:r>
            <a:r>
              <a:rPr lang="ja-JP" altLang="en-US" sz="1200" dirty="0" smtClean="0"/>
              <a:t>。</a:t>
            </a:r>
            <a:endParaRPr kumimoji="1" lang="en-US" altLang="ja-JP" sz="1200" b="0" dirty="0"/>
          </a:p>
        </p:txBody>
      </p:sp>
      <p:sp>
        <p:nvSpPr>
          <p:cNvPr id="16" name="矢印: 右 15">
            <a:extLst>
              <a:ext uri="{FF2B5EF4-FFF2-40B4-BE49-F238E27FC236}">
                <a16:creationId xmlns:a16="http://schemas.microsoft.com/office/drawing/2014/main" xmlns="" id="{229E0FD0-E44B-45D0-999E-8D75C5DC6258}"/>
              </a:ext>
            </a:extLst>
          </p:cNvPr>
          <p:cNvSpPr/>
          <p:nvPr/>
        </p:nvSpPr>
        <p:spPr>
          <a:xfrm>
            <a:off x="572311" y="5209672"/>
            <a:ext cx="440454" cy="3288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図 21">
            <a:extLst>
              <a:ext uri="{FF2B5EF4-FFF2-40B4-BE49-F238E27FC236}">
                <a16:creationId xmlns:a16="http://schemas.microsoft.com/office/drawing/2014/main" xmlns="" id="{37C1AFE2-1D8A-4445-AC80-06BAA862297F}"/>
              </a:ext>
            </a:extLst>
          </p:cNvPr>
          <p:cNvPicPr>
            <a:picLocks noChangeAspect="1"/>
          </p:cNvPicPr>
          <p:nvPr/>
        </p:nvPicPr>
        <p:blipFill>
          <a:blip r:embed="rId4"/>
          <a:stretch>
            <a:fillRect/>
          </a:stretch>
        </p:blipFill>
        <p:spPr>
          <a:xfrm>
            <a:off x="9003632" y="4742084"/>
            <a:ext cx="2685134" cy="1548706"/>
          </a:xfrm>
          <a:prstGeom prst="rect">
            <a:avLst/>
          </a:prstGeom>
        </p:spPr>
      </p:pic>
    </p:spTree>
    <p:extLst>
      <p:ext uri="{BB962C8B-B14F-4D97-AF65-F5344CB8AC3E}">
        <p14:creationId xmlns:p14="http://schemas.microsoft.com/office/powerpoint/2010/main" val="327204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145B6E31-84D0-434F-9CDB-38797B12D398}"/>
              </a:ext>
            </a:extLst>
          </p:cNvPr>
          <p:cNvSpPr>
            <a:spLocks noGrp="1"/>
          </p:cNvSpPr>
          <p:nvPr>
            <p:ph type="body" sz="quarter" idx="18"/>
          </p:nvPr>
        </p:nvSpPr>
        <p:spPr/>
        <p:txBody>
          <a:bodyPr/>
          <a:lstStyle/>
          <a:p>
            <a:endParaRPr kumimoji="1" lang="ja-JP" altLang="en-US" sz="1800" dirty="0"/>
          </a:p>
        </p:txBody>
      </p:sp>
      <p:sp>
        <p:nvSpPr>
          <p:cNvPr id="3" name="テキスト プレースホルダー 2">
            <a:extLst>
              <a:ext uri="{FF2B5EF4-FFF2-40B4-BE49-F238E27FC236}">
                <a16:creationId xmlns:a16="http://schemas.microsoft.com/office/drawing/2014/main" xmlns="" id="{FBFB14D0-BFE4-4316-BB3A-26448BC1E698}"/>
              </a:ext>
            </a:extLst>
          </p:cNvPr>
          <p:cNvSpPr>
            <a:spLocks noGrp="1"/>
          </p:cNvSpPr>
          <p:nvPr>
            <p:ph type="body" sz="quarter" idx="20"/>
          </p:nvPr>
        </p:nvSpPr>
        <p:spPr/>
        <p:txBody>
          <a:bodyPr/>
          <a:lstStyle/>
          <a:p>
            <a:r>
              <a:rPr kumimoji="1" lang="ja-JP" altLang="en-US" dirty="0"/>
              <a:t>問題）</a:t>
            </a:r>
            <a:r>
              <a:rPr kumimoji="1" lang="ja-JP" altLang="en-US" sz="2400" b="1" dirty="0"/>
              <a:t>想定を超えてスペースを使用して</a:t>
            </a:r>
            <a:r>
              <a:rPr kumimoji="1" lang="ja-JP" altLang="en-US" sz="2400" b="1" dirty="0" smtClean="0"/>
              <a:t>いる</a:t>
            </a:r>
            <a:r>
              <a:rPr kumimoji="1" lang="ja-JP" altLang="en-US" sz="2400" b="1" dirty="0" smtClean="0"/>
              <a:t>　</a:t>
            </a:r>
            <a:r>
              <a:rPr kumimoji="1" lang="en-US" altLang="ja-JP" sz="2400" b="1" dirty="0" smtClean="0"/>
              <a:t>→</a:t>
            </a:r>
            <a:r>
              <a:rPr kumimoji="1" lang="ja-JP" altLang="en-US" sz="2400" b="1" dirty="0" smtClean="0"/>
              <a:t> 原因）便毎の考慮をしていない</a:t>
            </a:r>
            <a:endParaRPr kumimoji="1" lang="ja-JP" altLang="en-US" dirty="0"/>
          </a:p>
        </p:txBody>
      </p:sp>
      <p:sp>
        <p:nvSpPr>
          <p:cNvPr id="4" name="日付プレースホルダー 3">
            <a:extLst>
              <a:ext uri="{FF2B5EF4-FFF2-40B4-BE49-F238E27FC236}">
                <a16:creationId xmlns:a16="http://schemas.microsoft.com/office/drawing/2014/main" xmlns="" id="{312D19D9-4127-4468-8969-AA56F6F95994}"/>
              </a:ext>
            </a:extLst>
          </p:cNvPr>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sp>
        <p:nvSpPr>
          <p:cNvPr id="7" name="正方形/長方形 6">
            <a:extLst>
              <a:ext uri="{FF2B5EF4-FFF2-40B4-BE49-F238E27FC236}">
                <a16:creationId xmlns:a16="http://schemas.microsoft.com/office/drawing/2014/main" xmlns="" id="{B89E586A-0D12-4057-8B53-9CCD3A332D9B}"/>
              </a:ext>
            </a:extLst>
          </p:cNvPr>
          <p:cNvSpPr/>
          <p:nvPr/>
        </p:nvSpPr>
        <p:spPr>
          <a:xfrm>
            <a:off x="2519740" y="821472"/>
            <a:ext cx="6120680" cy="244937"/>
          </a:xfrm>
          <a:prstGeom prst="rect">
            <a:avLst/>
          </a:prstGeom>
          <a:solidFill>
            <a:schemeClr val="tx1">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xmlns="" id="{C3386363-E917-4FC8-8E03-10111B873A86}"/>
              </a:ext>
            </a:extLst>
          </p:cNvPr>
          <p:cNvSpPr/>
          <p:nvPr/>
        </p:nvSpPr>
        <p:spPr>
          <a:xfrm>
            <a:off x="2519740" y="1065116"/>
            <a:ext cx="6120680" cy="4723561"/>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9" name="Rectangle 4">
            <a:extLst>
              <a:ext uri="{FF2B5EF4-FFF2-40B4-BE49-F238E27FC236}">
                <a16:creationId xmlns:a16="http://schemas.microsoft.com/office/drawing/2014/main" xmlns="" id="{D125474A-FD8F-4E71-BBC3-38674F2AB971}"/>
              </a:ext>
            </a:extLst>
          </p:cNvPr>
          <p:cNvSpPr txBox="1">
            <a:spLocks noChangeArrowheads="1"/>
          </p:cNvSpPr>
          <p:nvPr/>
        </p:nvSpPr>
        <p:spPr bwMode="auto">
          <a:xfrm>
            <a:off x="524209" y="2766571"/>
            <a:ext cx="1789293" cy="1638804"/>
          </a:xfrm>
          <a:prstGeom prst="rect">
            <a:avLst/>
          </a:prstGeom>
          <a:solidFill>
            <a:schemeClr val="bg1"/>
          </a:solidFill>
          <a:ln w="19050">
            <a:solidFill>
              <a:schemeClr val="tx2"/>
            </a:solidFill>
          </a:ln>
          <a:effec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lnSpc>
                <a:spcPts val="1500"/>
              </a:lnSpc>
              <a:spcBef>
                <a:spcPts val="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想定を超えてスペースを使用しており、スペースを削減に繋がっていない</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 name="カギ線コネクタ 17">
            <a:extLst>
              <a:ext uri="{FF2B5EF4-FFF2-40B4-BE49-F238E27FC236}">
                <a16:creationId xmlns:a16="http://schemas.microsoft.com/office/drawing/2014/main" xmlns="" id="{B93BB330-910F-4781-A10B-E0706A39CC7F}"/>
              </a:ext>
            </a:extLst>
          </p:cNvPr>
          <p:cNvCxnSpPr>
            <a:cxnSpLocks/>
            <a:stCxn id="9" idx="3"/>
            <a:endCxn id="11" idx="1"/>
          </p:cNvCxnSpPr>
          <p:nvPr/>
        </p:nvCxnSpPr>
        <p:spPr bwMode="auto">
          <a:xfrm>
            <a:off x="2313502" y="3585973"/>
            <a:ext cx="1111391" cy="431902"/>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Rectangle 4">
            <a:extLst>
              <a:ext uri="{FF2B5EF4-FFF2-40B4-BE49-F238E27FC236}">
                <a16:creationId xmlns:a16="http://schemas.microsoft.com/office/drawing/2014/main" xmlns="" id="{67BA9539-A272-4689-A3C6-D0F49F471E6C}"/>
              </a:ext>
            </a:extLst>
          </p:cNvPr>
          <p:cNvSpPr txBox="1">
            <a:spLocks noChangeArrowheads="1"/>
          </p:cNvSpPr>
          <p:nvPr/>
        </p:nvSpPr>
        <p:spPr bwMode="auto">
          <a:xfrm>
            <a:off x="3424893" y="3726319"/>
            <a:ext cx="1258184" cy="583112"/>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spcBef>
                <a:spcPts val="600"/>
              </a:spcBef>
              <a:buNone/>
              <a:defRPr/>
            </a:pPr>
            <a:r>
              <a:rPr lang="ja-JP" altLang="en-US" sz="1000" b="1"/>
              <a:t>機械</a:t>
            </a:r>
            <a:endParaRPr lang="en-US" altLang="ja-JP" sz="1000" b="1" dirty="0"/>
          </a:p>
        </p:txBody>
      </p:sp>
      <p:sp>
        <p:nvSpPr>
          <p:cNvPr id="12" name="Rectangle 4">
            <a:extLst>
              <a:ext uri="{FF2B5EF4-FFF2-40B4-BE49-F238E27FC236}">
                <a16:creationId xmlns:a16="http://schemas.microsoft.com/office/drawing/2014/main" xmlns="" id="{06C8CF8C-3D71-4505-882F-B349B2D2CB29}"/>
              </a:ext>
            </a:extLst>
          </p:cNvPr>
          <p:cNvSpPr txBox="1">
            <a:spLocks noChangeArrowheads="1"/>
          </p:cNvSpPr>
          <p:nvPr/>
        </p:nvSpPr>
        <p:spPr bwMode="auto">
          <a:xfrm>
            <a:off x="5798176" y="3504732"/>
            <a:ext cx="2637810" cy="288000"/>
          </a:xfrm>
          <a:prstGeom prst="rect">
            <a:avLst/>
          </a:prstGeom>
          <a:solidFill>
            <a:schemeClr val="accent6">
              <a:lumMod val="20000"/>
              <a:lumOff val="80000"/>
            </a:schemeClr>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入庫のキャパを</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超えた</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モノ</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がある</a:t>
            </a:r>
            <a:r>
              <a:rPr lang="en-US" altLang="ja-JP" sz="1000" b="1" kern="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3" name="カギ線コネクタ 37">
            <a:extLst>
              <a:ext uri="{FF2B5EF4-FFF2-40B4-BE49-F238E27FC236}">
                <a16:creationId xmlns:a16="http://schemas.microsoft.com/office/drawing/2014/main" xmlns="" id="{C4E05081-4760-4149-9636-207BDA832D59}"/>
              </a:ext>
            </a:extLst>
          </p:cNvPr>
          <p:cNvCxnSpPr>
            <a:cxnSpLocks/>
            <a:stCxn id="9" idx="3"/>
            <a:endCxn id="33" idx="1"/>
          </p:cNvCxnSpPr>
          <p:nvPr/>
        </p:nvCxnSpPr>
        <p:spPr bwMode="auto">
          <a:xfrm>
            <a:off x="2313502" y="3585973"/>
            <a:ext cx="1111391" cy="1545252"/>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4" name="Rectangle 4">
            <a:extLst>
              <a:ext uri="{FF2B5EF4-FFF2-40B4-BE49-F238E27FC236}">
                <a16:creationId xmlns:a16="http://schemas.microsoft.com/office/drawing/2014/main" xmlns="" id="{DE76F13A-C593-484F-82A9-C9A573271893}"/>
              </a:ext>
            </a:extLst>
          </p:cNvPr>
          <p:cNvSpPr txBox="1">
            <a:spLocks noChangeArrowheads="1"/>
          </p:cNvSpPr>
          <p:nvPr/>
        </p:nvSpPr>
        <p:spPr bwMode="auto">
          <a:xfrm>
            <a:off x="3424893" y="2618324"/>
            <a:ext cx="1258184" cy="583112"/>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spcBef>
                <a:spcPts val="600"/>
              </a:spcBef>
              <a:buNone/>
              <a:defRPr/>
            </a:pPr>
            <a:r>
              <a:rPr lang="ja-JP" altLang="en-US" sz="1000" b="1" dirty="0"/>
              <a:t>方法</a:t>
            </a:r>
            <a:endParaRPr lang="en-US" altLang="ja-JP" sz="1000" b="1" dirty="0"/>
          </a:p>
        </p:txBody>
      </p:sp>
      <p:cxnSp>
        <p:nvCxnSpPr>
          <p:cNvPr id="15" name="カギ線コネクタ 80">
            <a:extLst>
              <a:ext uri="{FF2B5EF4-FFF2-40B4-BE49-F238E27FC236}">
                <a16:creationId xmlns:a16="http://schemas.microsoft.com/office/drawing/2014/main" xmlns="" id="{DD00A0EE-C447-4E54-B76D-D63E39B67B2A}"/>
              </a:ext>
            </a:extLst>
          </p:cNvPr>
          <p:cNvCxnSpPr>
            <a:cxnSpLocks/>
            <a:stCxn id="9" idx="3"/>
            <a:endCxn id="14" idx="1"/>
          </p:cNvCxnSpPr>
          <p:nvPr/>
        </p:nvCxnSpPr>
        <p:spPr bwMode="auto">
          <a:xfrm flipV="1">
            <a:off x="2313502" y="2909880"/>
            <a:ext cx="1111391" cy="676093"/>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 name="正方形/長方形 15">
            <a:extLst>
              <a:ext uri="{FF2B5EF4-FFF2-40B4-BE49-F238E27FC236}">
                <a16:creationId xmlns:a16="http://schemas.microsoft.com/office/drawing/2014/main" xmlns="" id="{596E5E0D-914E-4757-9CE5-DB566C287D2E}"/>
              </a:ext>
            </a:extLst>
          </p:cNvPr>
          <p:cNvSpPr/>
          <p:nvPr/>
        </p:nvSpPr>
        <p:spPr>
          <a:xfrm>
            <a:off x="6218930" y="1041843"/>
            <a:ext cx="1842705" cy="246221"/>
          </a:xfrm>
          <a:prstGeom prst="rect">
            <a:avLst/>
          </a:prstGeom>
        </p:spPr>
        <p:txBody>
          <a:bodyPr wrap="square">
            <a:spAutoFit/>
          </a:bodyPr>
          <a:lstStyle/>
          <a:p>
            <a:pPr lvl="0" algn="ctr" eaLnBrk="1" hangingPunct="1">
              <a:spcBef>
                <a:spcPts val="600"/>
              </a:spcBef>
              <a:defRPr/>
            </a:pPr>
            <a:r>
              <a:rPr lang="ja-JP" altLang="en-US" sz="1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詳細</a:t>
            </a:r>
            <a:r>
              <a:rPr lang="ja-JP" altLang="en-US" sz="1000" b="1" kern="0" dirty="0" smtClean="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（データ確認したこと）</a:t>
            </a:r>
            <a:endParaRPr lang="en-US" altLang="ja-JP" sz="105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xmlns="" id="{611D69DB-5F15-4436-9107-3006A7E3A959}"/>
              </a:ext>
            </a:extLst>
          </p:cNvPr>
          <p:cNvSpPr/>
          <p:nvPr/>
        </p:nvSpPr>
        <p:spPr>
          <a:xfrm>
            <a:off x="3424893" y="1062733"/>
            <a:ext cx="1290863" cy="246221"/>
          </a:xfrm>
          <a:prstGeom prst="rect">
            <a:avLst/>
          </a:prstGeom>
        </p:spPr>
        <p:txBody>
          <a:bodyPr wrap="square">
            <a:spAutoFit/>
          </a:bodyPr>
          <a:lstStyle/>
          <a:p>
            <a:pPr lvl="0" algn="ctr" eaLnBrk="1" hangingPunct="1">
              <a:spcBef>
                <a:spcPts val="600"/>
              </a:spcBef>
              <a:defRPr/>
            </a:pPr>
            <a:r>
              <a:rPr lang="ja-JP" altLang="en-US" sz="10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問題の発生要素</a:t>
            </a:r>
            <a:endParaRPr lang="en-US" altLang="ja-JP" sz="10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Rectangle 4">
            <a:extLst>
              <a:ext uri="{FF2B5EF4-FFF2-40B4-BE49-F238E27FC236}">
                <a16:creationId xmlns:a16="http://schemas.microsoft.com/office/drawing/2014/main" xmlns="" id="{9D43F5E0-ED16-4AA0-AE4C-96EF885AAE1F}"/>
              </a:ext>
            </a:extLst>
          </p:cNvPr>
          <p:cNvSpPr txBox="1">
            <a:spLocks noChangeArrowheads="1"/>
          </p:cNvSpPr>
          <p:nvPr/>
        </p:nvSpPr>
        <p:spPr bwMode="auto">
          <a:xfrm>
            <a:off x="5798176" y="2393490"/>
            <a:ext cx="2637822"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昼勤終了後にモノを届ける物流</a:t>
            </a:r>
            <a: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t>C</a:t>
            </a: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のダイヤ</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Rectangle 4">
            <a:extLst>
              <a:ext uri="{FF2B5EF4-FFF2-40B4-BE49-F238E27FC236}">
                <a16:creationId xmlns:a16="http://schemas.microsoft.com/office/drawing/2014/main" xmlns="" id="{49F416AE-766A-4CC9-898D-05246B239A2E}"/>
              </a:ext>
            </a:extLst>
          </p:cNvPr>
          <p:cNvSpPr txBox="1">
            <a:spLocks noChangeArrowheads="1"/>
          </p:cNvSpPr>
          <p:nvPr/>
        </p:nvSpPr>
        <p:spPr bwMode="auto">
          <a:xfrm>
            <a:off x="3424893" y="1505631"/>
            <a:ext cx="1273186" cy="583112"/>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spcBef>
                <a:spcPts val="600"/>
              </a:spcBef>
              <a:buNone/>
              <a:defRPr/>
            </a:pPr>
            <a:r>
              <a:rPr lang="ja-JP" altLang="en-US" sz="1000" b="1"/>
              <a:t>モノ</a:t>
            </a:r>
            <a:endParaRPr lang="en-US" altLang="ja-JP" sz="1000" b="1" dirty="0"/>
          </a:p>
        </p:txBody>
      </p:sp>
      <p:cxnSp>
        <p:nvCxnSpPr>
          <p:cNvPr id="20" name="カギ線コネクタ 80">
            <a:extLst>
              <a:ext uri="{FF2B5EF4-FFF2-40B4-BE49-F238E27FC236}">
                <a16:creationId xmlns:a16="http://schemas.microsoft.com/office/drawing/2014/main" xmlns="" id="{1A85583D-2E0D-4335-8058-0BA7B6757539}"/>
              </a:ext>
            </a:extLst>
          </p:cNvPr>
          <p:cNvCxnSpPr>
            <a:cxnSpLocks/>
            <a:stCxn id="9" idx="3"/>
            <a:endCxn id="19" idx="1"/>
          </p:cNvCxnSpPr>
          <p:nvPr/>
        </p:nvCxnSpPr>
        <p:spPr bwMode="auto">
          <a:xfrm flipV="1">
            <a:off x="2313502" y="1797187"/>
            <a:ext cx="1111391" cy="1788786"/>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カギ線コネクタ 80">
            <a:extLst>
              <a:ext uri="{FF2B5EF4-FFF2-40B4-BE49-F238E27FC236}">
                <a16:creationId xmlns:a16="http://schemas.microsoft.com/office/drawing/2014/main" xmlns="" id="{B8893F8D-78D2-469E-A53F-B26FBD74A8D4}"/>
              </a:ext>
            </a:extLst>
          </p:cNvPr>
          <p:cNvCxnSpPr>
            <a:cxnSpLocks/>
            <a:stCxn id="19" idx="3"/>
            <a:endCxn id="43" idx="1"/>
          </p:cNvCxnSpPr>
          <p:nvPr/>
        </p:nvCxnSpPr>
        <p:spPr bwMode="auto">
          <a:xfrm flipV="1">
            <a:off x="4698079" y="1796662"/>
            <a:ext cx="1100097" cy="525"/>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カギ線コネクタ 80">
            <a:extLst>
              <a:ext uri="{FF2B5EF4-FFF2-40B4-BE49-F238E27FC236}">
                <a16:creationId xmlns:a16="http://schemas.microsoft.com/office/drawing/2014/main" xmlns="" id="{CA45DEC5-3BDE-4107-84E1-4DB98C4B9FCE}"/>
              </a:ext>
            </a:extLst>
          </p:cNvPr>
          <p:cNvCxnSpPr>
            <a:cxnSpLocks/>
          </p:cNvCxnSpPr>
          <p:nvPr/>
        </p:nvCxnSpPr>
        <p:spPr bwMode="auto">
          <a:xfrm flipV="1">
            <a:off x="4683077" y="2167076"/>
            <a:ext cx="1115099" cy="742804"/>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Rectangle 4">
            <a:extLst>
              <a:ext uri="{FF2B5EF4-FFF2-40B4-BE49-F238E27FC236}">
                <a16:creationId xmlns:a16="http://schemas.microsoft.com/office/drawing/2014/main" xmlns="" id="{72B01D5C-388D-4C30-9BE3-F6BFACD51E87}"/>
              </a:ext>
            </a:extLst>
          </p:cNvPr>
          <p:cNvSpPr txBox="1">
            <a:spLocks noChangeArrowheads="1"/>
          </p:cNvSpPr>
          <p:nvPr/>
        </p:nvSpPr>
        <p:spPr bwMode="auto">
          <a:xfrm>
            <a:off x="5798176" y="2763904"/>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a:latin typeface="Meiryo UI" panose="020B0604030504040204" pitchFamily="50" charset="-128"/>
                <a:ea typeface="Meiryo UI" panose="020B0604030504040204" pitchFamily="50" charset="-128"/>
                <a:cs typeface="Meiryo UI" panose="020B0604030504040204" pitchFamily="50" charset="-128"/>
              </a:rPr>
              <a:t>かんばんの計算式自体に問題がある</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4" name="カギ線コネクタ 80">
            <a:extLst>
              <a:ext uri="{FF2B5EF4-FFF2-40B4-BE49-F238E27FC236}">
                <a16:creationId xmlns:a16="http://schemas.microsoft.com/office/drawing/2014/main" xmlns="" id="{A2CC202A-F275-4148-82D1-418617C39AE5}"/>
              </a:ext>
            </a:extLst>
          </p:cNvPr>
          <p:cNvCxnSpPr>
            <a:cxnSpLocks/>
          </p:cNvCxnSpPr>
          <p:nvPr/>
        </p:nvCxnSpPr>
        <p:spPr bwMode="auto">
          <a:xfrm flipV="1">
            <a:off x="4687310" y="2537490"/>
            <a:ext cx="1115099" cy="372390"/>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5" name="カギ線コネクタ 80">
            <a:extLst>
              <a:ext uri="{FF2B5EF4-FFF2-40B4-BE49-F238E27FC236}">
                <a16:creationId xmlns:a16="http://schemas.microsoft.com/office/drawing/2014/main" xmlns="" id="{FC049B42-3A2A-489F-8EEA-73306DAC386E}"/>
              </a:ext>
            </a:extLst>
          </p:cNvPr>
          <p:cNvCxnSpPr>
            <a:cxnSpLocks/>
            <a:stCxn id="14" idx="3"/>
            <a:endCxn id="23" idx="1"/>
          </p:cNvCxnSpPr>
          <p:nvPr/>
        </p:nvCxnSpPr>
        <p:spPr bwMode="auto">
          <a:xfrm flipV="1">
            <a:off x="4683077" y="2907904"/>
            <a:ext cx="1115099" cy="1976"/>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4">
            <a:extLst>
              <a:ext uri="{FF2B5EF4-FFF2-40B4-BE49-F238E27FC236}">
                <a16:creationId xmlns:a16="http://schemas.microsoft.com/office/drawing/2014/main" xmlns="" id="{B553AF21-0F8D-47EE-8568-BCE1CDE89C0E}"/>
              </a:ext>
            </a:extLst>
          </p:cNvPr>
          <p:cNvSpPr txBox="1">
            <a:spLocks noChangeArrowheads="1"/>
          </p:cNvSpPr>
          <p:nvPr/>
        </p:nvSpPr>
        <p:spPr bwMode="auto">
          <a:xfrm>
            <a:off x="5798176" y="3134318"/>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かんばんの計算式を正しく運用できていない</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7" name="カギ線コネクタ 80">
            <a:extLst>
              <a:ext uri="{FF2B5EF4-FFF2-40B4-BE49-F238E27FC236}">
                <a16:creationId xmlns:a16="http://schemas.microsoft.com/office/drawing/2014/main" xmlns="" id="{7E189772-55BB-41BE-A884-63B998EB3E6C}"/>
              </a:ext>
            </a:extLst>
          </p:cNvPr>
          <p:cNvCxnSpPr>
            <a:cxnSpLocks/>
            <a:stCxn id="14" idx="3"/>
            <a:endCxn id="26" idx="1"/>
          </p:cNvCxnSpPr>
          <p:nvPr/>
        </p:nvCxnSpPr>
        <p:spPr bwMode="auto">
          <a:xfrm>
            <a:off x="4683077" y="2909880"/>
            <a:ext cx="1115099" cy="368438"/>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カギ線コネクタ 80">
            <a:extLst>
              <a:ext uri="{FF2B5EF4-FFF2-40B4-BE49-F238E27FC236}">
                <a16:creationId xmlns:a16="http://schemas.microsoft.com/office/drawing/2014/main" xmlns="" id="{5E822F17-4621-40ED-B233-DF27C1324DD2}"/>
              </a:ext>
            </a:extLst>
          </p:cNvPr>
          <p:cNvCxnSpPr>
            <a:cxnSpLocks/>
            <a:stCxn id="11" idx="3"/>
            <a:endCxn id="12" idx="1"/>
          </p:cNvCxnSpPr>
          <p:nvPr/>
        </p:nvCxnSpPr>
        <p:spPr bwMode="auto">
          <a:xfrm flipV="1">
            <a:off x="4683077" y="3648732"/>
            <a:ext cx="1115099" cy="369143"/>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9" name="Rectangle 4">
            <a:extLst>
              <a:ext uri="{FF2B5EF4-FFF2-40B4-BE49-F238E27FC236}">
                <a16:creationId xmlns:a16="http://schemas.microsoft.com/office/drawing/2014/main" xmlns="" id="{F2ADCBC7-AACF-4AF4-B2C9-3043683E0D3E}"/>
              </a:ext>
            </a:extLst>
          </p:cNvPr>
          <p:cNvSpPr txBox="1">
            <a:spLocks noChangeArrowheads="1"/>
          </p:cNvSpPr>
          <p:nvPr/>
        </p:nvSpPr>
        <p:spPr bwMode="auto">
          <a:xfrm>
            <a:off x="5798176" y="3875146"/>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立体倉庫（順立装置）のフルワーク</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0" name="カギ線コネクタ 80">
            <a:extLst>
              <a:ext uri="{FF2B5EF4-FFF2-40B4-BE49-F238E27FC236}">
                <a16:creationId xmlns:a16="http://schemas.microsoft.com/office/drawing/2014/main" xmlns="" id="{A19E0ED4-C4F1-4961-8573-099AF9A49978}"/>
              </a:ext>
            </a:extLst>
          </p:cNvPr>
          <p:cNvCxnSpPr>
            <a:cxnSpLocks/>
            <a:stCxn id="11" idx="3"/>
            <a:endCxn id="29" idx="1"/>
          </p:cNvCxnSpPr>
          <p:nvPr/>
        </p:nvCxnSpPr>
        <p:spPr bwMode="auto">
          <a:xfrm>
            <a:off x="4683077" y="4017875"/>
            <a:ext cx="1115099" cy="1271"/>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1" name="Rectangle 4">
            <a:extLst>
              <a:ext uri="{FF2B5EF4-FFF2-40B4-BE49-F238E27FC236}">
                <a16:creationId xmlns:a16="http://schemas.microsoft.com/office/drawing/2014/main" xmlns="" id="{30B59438-079C-4E87-BFDF-8FB6C6B84403}"/>
              </a:ext>
            </a:extLst>
          </p:cNvPr>
          <p:cNvSpPr txBox="1">
            <a:spLocks noChangeArrowheads="1"/>
          </p:cNvSpPr>
          <p:nvPr/>
        </p:nvSpPr>
        <p:spPr bwMode="auto">
          <a:xfrm>
            <a:off x="5798176" y="4245560"/>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ロボット、</a:t>
            </a:r>
            <a: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t>AGV</a:t>
            </a: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が故障する、チョコ停</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2" name="カギ線コネクタ 80">
            <a:extLst>
              <a:ext uri="{FF2B5EF4-FFF2-40B4-BE49-F238E27FC236}">
                <a16:creationId xmlns:a16="http://schemas.microsoft.com/office/drawing/2014/main" xmlns="" id="{F219669A-0546-43F8-94D4-B2B85FDEC340}"/>
              </a:ext>
            </a:extLst>
          </p:cNvPr>
          <p:cNvCxnSpPr>
            <a:cxnSpLocks/>
            <a:stCxn id="11" idx="3"/>
            <a:endCxn id="31" idx="1"/>
          </p:cNvCxnSpPr>
          <p:nvPr/>
        </p:nvCxnSpPr>
        <p:spPr bwMode="auto">
          <a:xfrm>
            <a:off x="4683077" y="4017875"/>
            <a:ext cx="1115099" cy="371685"/>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Rectangle 4">
            <a:extLst>
              <a:ext uri="{FF2B5EF4-FFF2-40B4-BE49-F238E27FC236}">
                <a16:creationId xmlns:a16="http://schemas.microsoft.com/office/drawing/2014/main" xmlns="" id="{728DDD1A-EEF2-4845-9E57-70AB200BAEC8}"/>
              </a:ext>
            </a:extLst>
          </p:cNvPr>
          <p:cNvSpPr txBox="1">
            <a:spLocks noChangeArrowheads="1"/>
          </p:cNvSpPr>
          <p:nvPr/>
        </p:nvSpPr>
        <p:spPr bwMode="auto">
          <a:xfrm>
            <a:off x="3424893" y="4847265"/>
            <a:ext cx="1258183" cy="567919"/>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spcBef>
                <a:spcPts val="600"/>
              </a:spcBef>
              <a:buNone/>
              <a:defRPr/>
            </a:pPr>
            <a:r>
              <a:rPr lang="ja-JP" altLang="en-US" sz="1000" b="1"/>
              <a:t>人</a:t>
            </a:r>
            <a:endParaRPr lang="en-US" altLang="ja-JP" sz="1000" b="1" dirty="0"/>
          </a:p>
        </p:txBody>
      </p:sp>
      <p:sp>
        <p:nvSpPr>
          <p:cNvPr id="34" name="Rectangle 4">
            <a:extLst>
              <a:ext uri="{FF2B5EF4-FFF2-40B4-BE49-F238E27FC236}">
                <a16:creationId xmlns:a16="http://schemas.microsoft.com/office/drawing/2014/main" xmlns="" id="{CDF1D709-E668-45EF-8957-8F1CAC024489}"/>
              </a:ext>
            </a:extLst>
          </p:cNvPr>
          <p:cNvSpPr txBox="1">
            <a:spLocks noChangeArrowheads="1"/>
          </p:cNvSpPr>
          <p:nvPr/>
        </p:nvSpPr>
        <p:spPr bwMode="auto">
          <a:xfrm>
            <a:off x="5798176" y="4615974"/>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トラックの早着</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Rectangle 4">
            <a:extLst>
              <a:ext uri="{FF2B5EF4-FFF2-40B4-BE49-F238E27FC236}">
                <a16:creationId xmlns:a16="http://schemas.microsoft.com/office/drawing/2014/main" xmlns="" id="{F8ADFEC3-ACC2-467E-B317-87D33AF3E864}"/>
              </a:ext>
            </a:extLst>
          </p:cNvPr>
          <p:cNvSpPr txBox="1">
            <a:spLocks noChangeArrowheads="1"/>
          </p:cNvSpPr>
          <p:nvPr/>
        </p:nvSpPr>
        <p:spPr bwMode="auto">
          <a:xfrm>
            <a:off x="5798176" y="5356798"/>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先入れ先出しできていない</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6" name="カギ線コネクタ 80">
            <a:extLst>
              <a:ext uri="{FF2B5EF4-FFF2-40B4-BE49-F238E27FC236}">
                <a16:creationId xmlns:a16="http://schemas.microsoft.com/office/drawing/2014/main" xmlns="" id="{4041F256-6367-407D-B905-BA3DE7F9CE4C}"/>
              </a:ext>
            </a:extLst>
          </p:cNvPr>
          <p:cNvCxnSpPr>
            <a:cxnSpLocks/>
            <a:stCxn id="33" idx="3"/>
            <a:endCxn id="34" idx="1"/>
          </p:cNvCxnSpPr>
          <p:nvPr/>
        </p:nvCxnSpPr>
        <p:spPr bwMode="auto">
          <a:xfrm flipV="1">
            <a:off x="4683076" y="4759974"/>
            <a:ext cx="1115100" cy="371251"/>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7" name="カギ線コネクタ 80">
            <a:extLst>
              <a:ext uri="{FF2B5EF4-FFF2-40B4-BE49-F238E27FC236}">
                <a16:creationId xmlns:a16="http://schemas.microsoft.com/office/drawing/2014/main" xmlns="" id="{0F4E5AFB-7DC5-46B4-82DD-28D4258AFB05}"/>
              </a:ext>
            </a:extLst>
          </p:cNvPr>
          <p:cNvCxnSpPr>
            <a:cxnSpLocks/>
            <a:stCxn id="33" idx="3"/>
            <a:endCxn id="35" idx="1"/>
          </p:cNvCxnSpPr>
          <p:nvPr/>
        </p:nvCxnSpPr>
        <p:spPr bwMode="auto">
          <a:xfrm>
            <a:off x="4683076" y="5131225"/>
            <a:ext cx="1115100" cy="369573"/>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 name="Rectangle 4">
            <a:extLst>
              <a:ext uri="{FF2B5EF4-FFF2-40B4-BE49-F238E27FC236}">
                <a16:creationId xmlns:a16="http://schemas.microsoft.com/office/drawing/2014/main" xmlns="" id="{2B25DEF8-21EA-489D-9627-88F60B63D617}"/>
              </a:ext>
            </a:extLst>
          </p:cNvPr>
          <p:cNvSpPr txBox="1">
            <a:spLocks noChangeArrowheads="1"/>
          </p:cNvSpPr>
          <p:nvPr/>
        </p:nvSpPr>
        <p:spPr bwMode="auto">
          <a:xfrm>
            <a:off x="5798176" y="4986388"/>
            <a:ext cx="2637810"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作業者の能力不足</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9" name="カギ線コネクタ 80">
            <a:extLst>
              <a:ext uri="{FF2B5EF4-FFF2-40B4-BE49-F238E27FC236}">
                <a16:creationId xmlns:a16="http://schemas.microsoft.com/office/drawing/2014/main" xmlns="" id="{F5595B57-39C0-4F5E-B423-D6024EDACF4D}"/>
              </a:ext>
            </a:extLst>
          </p:cNvPr>
          <p:cNvCxnSpPr>
            <a:cxnSpLocks/>
            <a:stCxn id="33" idx="3"/>
            <a:endCxn id="38" idx="1"/>
          </p:cNvCxnSpPr>
          <p:nvPr/>
        </p:nvCxnSpPr>
        <p:spPr bwMode="auto">
          <a:xfrm flipV="1">
            <a:off x="4683076" y="5130388"/>
            <a:ext cx="1115100" cy="837"/>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 name="Rectangle 4">
            <a:extLst>
              <a:ext uri="{FF2B5EF4-FFF2-40B4-BE49-F238E27FC236}">
                <a16:creationId xmlns:a16="http://schemas.microsoft.com/office/drawing/2014/main" xmlns="" id="{9F4D3409-0140-41B5-A26B-0E72A212F759}"/>
              </a:ext>
            </a:extLst>
          </p:cNvPr>
          <p:cNvSpPr txBox="1">
            <a:spLocks noChangeArrowheads="1"/>
          </p:cNvSpPr>
          <p:nvPr/>
        </p:nvSpPr>
        <p:spPr bwMode="auto">
          <a:xfrm>
            <a:off x="5798176" y="1282248"/>
            <a:ext cx="2637822"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かんばんが多い</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1" name="カギ線コネクタ 80">
            <a:extLst>
              <a:ext uri="{FF2B5EF4-FFF2-40B4-BE49-F238E27FC236}">
                <a16:creationId xmlns:a16="http://schemas.microsoft.com/office/drawing/2014/main" xmlns="" id="{C5DB3C1E-A023-4219-A0F6-865E729C242D}"/>
              </a:ext>
            </a:extLst>
          </p:cNvPr>
          <p:cNvCxnSpPr>
            <a:cxnSpLocks/>
            <a:stCxn id="19" idx="3"/>
            <a:endCxn id="40" idx="1"/>
          </p:cNvCxnSpPr>
          <p:nvPr/>
        </p:nvCxnSpPr>
        <p:spPr bwMode="auto">
          <a:xfrm flipV="1">
            <a:off x="4698079" y="1426248"/>
            <a:ext cx="1100097" cy="370939"/>
          </a:xfrm>
          <a:prstGeom prst="bentConnector3">
            <a:avLst>
              <a:gd name="adj1" fmla="val 50000"/>
            </a:avLst>
          </a:prstGeom>
          <a:solidFill>
            <a:srgbClr val="CCFF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2" name="Rectangle 4">
            <a:extLst>
              <a:ext uri="{FF2B5EF4-FFF2-40B4-BE49-F238E27FC236}">
                <a16:creationId xmlns:a16="http://schemas.microsoft.com/office/drawing/2014/main" xmlns="" id="{F6106AB3-191F-4AA1-8056-57F70D1C2BD9}"/>
              </a:ext>
            </a:extLst>
          </p:cNvPr>
          <p:cNvSpPr txBox="1">
            <a:spLocks noChangeArrowheads="1"/>
          </p:cNvSpPr>
          <p:nvPr/>
        </p:nvSpPr>
        <p:spPr bwMode="auto">
          <a:xfrm>
            <a:off x="5798176" y="2023076"/>
            <a:ext cx="2637822"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朝昼に納入が集中する仕入先のダイヤ</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Rectangle 4">
            <a:extLst>
              <a:ext uri="{FF2B5EF4-FFF2-40B4-BE49-F238E27FC236}">
                <a16:creationId xmlns:a16="http://schemas.microsoft.com/office/drawing/2014/main" xmlns="" id="{C2B6DEE5-111D-4D2B-817E-1B33CD8FE5B0}"/>
              </a:ext>
            </a:extLst>
          </p:cNvPr>
          <p:cNvSpPr txBox="1">
            <a:spLocks noChangeArrowheads="1"/>
          </p:cNvSpPr>
          <p:nvPr/>
        </p:nvSpPr>
        <p:spPr bwMode="auto">
          <a:xfrm>
            <a:off x="5798176" y="1652662"/>
            <a:ext cx="2637822" cy="288000"/>
          </a:xfrm>
          <a:prstGeom prst="rect">
            <a:avLst/>
          </a:prstGeom>
          <a:solidFill>
            <a:schemeClr val="bg1"/>
          </a:solidFill>
          <a:ln w="19050">
            <a:solidFill>
              <a:schemeClr val="tx2"/>
            </a:solidFill>
          </a:ln>
          <a:effectLst/>
        </p:spPr>
        <p:txBody>
          <a:bodyPr vert="horz" wrap="square" lIns="3600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eaLnBrk="1" hangingPunct="1">
              <a:spcBef>
                <a:spcPts val="600"/>
              </a:spcBef>
              <a:buNone/>
              <a:defRPr/>
            </a:pP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日量数</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納入量がある（仕入先の問題）</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xmlns="" id="{56664921-D522-4D69-A476-F93376568309}"/>
              </a:ext>
            </a:extLst>
          </p:cNvPr>
          <p:cNvSpPr/>
          <p:nvPr/>
        </p:nvSpPr>
        <p:spPr>
          <a:xfrm>
            <a:off x="4421315" y="821473"/>
            <a:ext cx="1671302" cy="253916"/>
          </a:xfrm>
          <a:prstGeom prst="rect">
            <a:avLst/>
          </a:prstGeom>
        </p:spPr>
        <p:txBody>
          <a:bodyPr wrap="square">
            <a:spAutoFit/>
          </a:bodyPr>
          <a:lstStyle/>
          <a:p>
            <a:pPr lvl="0" algn="ctr" eaLnBrk="1" hangingPunct="1">
              <a:spcBef>
                <a:spcPts val="600"/>
              </a:spcBef>
              <a:defRPr/>
            </a:pPr>
            <a:r>
              <a:rPr lang="ja-JP" altLang="en-US" sz="105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問題の発生要因</a:t>
            </a:r>
            <a:endParaRPr lang="en-US" altLang="ja-JP" sz="105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Rectangle 4">
            <a:extLst>
              <a:ext uri="{FF2B5EF4-FFF2-40B4-BE49-F238E27FC236}">
                <a16:creationId xmlns:a16="http://schemas.microsoft.com/office/drawing/2014/main" xmlns="" id="{CEAF6BCB-E876-4CEA-83BE-287E79055317}"/>
              </a:ext>
            </a:extLst>
          </p:cNvPr>
          <p:cNvSpPr txBox="1">
            <a:spLocks noChangeArrowheads="1"/>
          </p:cNvSpPr>
          <p:nvPr/>
        </p:nvSpPr>
        <p:spPr bwMode="auto">
          <a:xfrm>
            <a:off x="524209" y="2566872"/>
            <a:ext cx="1789293" cy="202295"/>
          </a:xfrm>
          <a:prstGeom prst="rect">
            <a:avLst/>
          </a:prstGeom>
          <a:solidFill>
            <a:schemeClr val="tx1"/>
          </a:solidFill>
          <a:ln w="19050">
            <a:solidFill>
              <a:schemeClr val="tx1"/>
            </a:solidFill>
          </a:ln>
          <a:effectLst/>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a:lstStyle>
          <a:p>
            <a:pPr marL="0" indent="0" algn="ctr" eaLnBrk="1" hangingPunct="1">
              <a:lnSpc>
                <a:spcPts val="1500"/>
              </a:lnSpc>
              <a:spcBef>
                <a:spcPts val="0"/>
              </a:spcBef>
              <a:buNone/>
              <a:defRPr/>
            </a:pPr>
            <a:r>
              <a:rPr lang="ja-JP" altLang="en-US" sz="1000"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問題</a:t>
            </a:r>
            <a:endParaRPr lang="en-US" altLang="ja-JP" sz="1000"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5" name="直線矢印コネクタ 54">
            <a:extLst>
              <a:ext uri="{FF2B5EF4-FFF2-40B4-BE49-F238E27FC236}">
                <a16:creationId xmlns:a16="http://schemas.microsoft.com/office/drawing/2014/main" xmlns="" id="{AC2008A1-38DD-4864-A11E-3DB78437BC8D}"/>
              </a:ext>
            </a:extLst>
          </p:cNvPr>
          <p:cNvCxnSpPr>
            <a:cxnSpLocks/>
            <a:stCxn id="26" idx="3"/>
            <a:endCxn id="61" idx="1"/>
          </p:cNvCxnSpPr>
          <p:nvPr/>
        </p:nvCxnSpPr>
        <p:spPr>
          <a:xfrm>
            <a:off x="8435986" y="3278318"/>
            <a:ext cx="299657" cy="769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xmlns="" id="{C58F51BB-43D0-4F2A-8439-36EFCAB99783}"/>
              </a:ext>
            </a:extLst>
          </p:cNvPr>
          <p:cNvSpPr txBox="1"/>
          <p:nvPr/>
        </p:nvSpPr>
        <p:spPr>
          <a:xfrm>
            <a:off x="8735643" y="3155207"/>
            <a:ext cx="3882289" cy="400110"/>
          </a:xfrm>
          <a:prstGeom prst="rect">
            <a:avLst/>
          </a:prstGeom>
          <a:noFill/>
        </p:spPr>
        <p:txBody>
          <a:bodyPr wrap="square">
            <a:spAutoFit/>
          </a:body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設計値の設定が実情通りで</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なかった</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ので是正し、</a:t>
            </a:r>
            <a: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t/>
            </a:r>
            <a:b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b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かんばん減</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7" name="直線矢印コネクタ 86">
            <a:extLst>
              <a:ext uri="{FF2B5EF4-FFF2-40B4-BE49-F238E27FC236}">
                <a16:creationId xmlns:a16="http://schemas.microsoft.com/office/drawing/2014/main" xmlns="" id="{87ADA367-1749-4B4E-A470-FFEE13D92FFF}"/>
              </a:ext>
            </a:extLst>
          </p:cNvPr>
          <p:cNvCxnSpPr>
            <a:cxnSpLocks/>
          </p:cNvCxnSpPr>
          <p:nvPr/>
        </p:nvCxnSpPr>
        <p:spPr>
          <a:xfrm flipV="1">
            <a:off x="8435986" y="2916666"/>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xmlns="" id="{FEB4F884-D55C-43A9-84B7-DC0964460EC4}"/>
              </a:ext>
            </a:extLst>
          </p:cNvPr>
          <p:cNvSpPr txBox="1"/>
          <p:nvPr/>
        </p:nvSpPr>
        <p:spPr>
          <a:xfrm>
            <a:off x="8735644" y="2805682"/>
            <a:ext cx="3211122" cy="400110"/>
          </a:xfrm>
          <a:prstGeom prst="rect">
            <a:avLst/>
          </a:prstGeom>
          <a:noFill/>
        </p:spPr>
        <p:txBody>
          <a:bodyPr wrap="square">
            <a:spAutoFit/>
          </a:bodyPr>
          <a:lstStyle/>
          <a:p>
            <a:pPr marL="0" indent="0" eaLnBrk="1" hangingPunct="1">
              <a:spcBef>
                <a:spcPts val="600"/>
              </a:spcBef>
              <a:buNone/>
              <a:defRPr/>
            </a:pP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シュートに入る箱の数を調整</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など（</a:t>
            </a: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収容数が大きいものは</a:t>
            </a:r>
            <a: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t>3</a:t>
            </a:r>
            <a:r>
              <a:rPr lang="ja-JP" altLang="en-US" sz="1000" b="1" kern="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b="1" kern="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個</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多工程使いは</a:t>
            </a:r>
            <a:r>
              <a:rPr lang="en-US" altLang="ja-JP" sz="1000" b="1" kern="0" dirty="0" smtClean="0">
                <a:latin typeface="Meiryo UI" panose="020B0604030504040204" pitchFamily="50" charset="-128"/>
                <a:ea typeface="Meiryo UI" panose="020B0604030504040204" pitchFamily="50" charset="-128"/>
                <a:cs typeface="Meiryo UI" panose="020B0604030504040204" pitchFamily="50" charset="-128"/>
              </a:rPr>
              <a:t>3</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個など</a:t>
            </a: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p:cNvSpPr/>
          <p:nvPr/>
        </p:nvSpPr>
        <p:spPr>
          <a:xfrm>
            <a:off x="8747754" y="3838869"/>
            <a:ext cx="3106081" cy="400110"/>
          </a:xfrm>
          <a:prstGeom prst="rect">
            <a:avLst/>
          </a:prstGeom>
        </p:spPr>
        <p:txBody>
          <a:bodyPr wrap="square">
            <a:spAutoFit/>
          </a:bodyPr>
          <a:lstStyle/>
          <a:p>
            <a:r>
              <a:rPr lang="ja-JP" altLang="en-US" sz="1000" b="1" dirty="0"/>
              <a:t>どこかの間口でフルになるとコンベアが詰まり他も入庫できない</a:t>
            </a:r>
            <a:endParaRPr lang="en-US" altLang="ja-JP" sz="1000" b="1" dirty="0"/>
          </a:p>
        </p:txBody>
      </p:sp>
      <p:cxnSp>
        <p:nvCxnSpPr>
          <p:cNvPr id="59" name="直線矢印コネクタ 58">
            <a:extLst>
              <a:ext uri="{FF2B5EF4-FFF2-40B4-BE49-F238E27FC236}">
                <a16:creationId xmlns:a16="http://schemas.microsoft.com/office/drawing/2014/main" xmlns="" id="{AC2008A1-38DD-4864-A11E-3DB78437BC8D}"/>
              </a:ext>
            </a:extLst>
          </p:cNvPr>
          <p:cNvCxnSpPr>
            <a:cxnSpLocks/>
          </p:cNvCxnSpPr>
          <p:nvPr/>
        </p:nvCxnSpPr>
        <p:spPr>
          <a:xfrm flipV="1">
            <a:off x="8433501" y="4008885"/>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xmlns="" id="{AC2008A1-38DD-4864-A11E-3DB78437BC8D}"/>
              </a:ext>
            </a:extLst>
          </p:cNvPr>
          <p:cNvCxnSpPr>
            <a:cxnSpLocks/>
          </p:cNvCxnSpPr>
          <p:nvPr/>
        </p:nvCxnSpPr>
        <p:spPr>
          <a:xfrm flipV="1">
            <a:off x="8431017" y="3655388"/>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正方形/長方形 61"/>
          <p:cNvSpPr/>
          <p:nvPr/>
        </p:nvSpPr>
        <p:spPr>
          <a:xfrm>
            <a:off x="8765920" y="3526671"/>
            <a:ext cx="3106081" cy="246221"/>
          </a:xfrm>
          <a:prstGeom prst="rect">
            <a:avLst/>
          </a:prstGeom>
        </p:spPr>
        <p:txBody>
          <a:bodyPr wrap="square">
            <a:spAutoFit/>
          </a:bodyPr>
          <a:lstStyle/>
          <a:p>
            <a:r>
              <a:rPr lang="ja-JP" altLang="en-US" sz="1000" b="1" dirty="0" smtClean="0"/>
              <a:t>荷量が多い便では入庫のキャパを超えることを確認</a:t>
            </a:r>
            <a:endParaRPr lang="en-US" altLang="ja-JP" sz="1000" b="1" dirty="0"/>
          </a:p>
        </p:txBody>
      </p:sp>
      <p:sp>
        <p:nvSpPr>
          <p:cNvPr id="6" name="正方形/長方形 5"/>
          <p:cNvSpPr/>
          <p:nvPr/>
        </p:nvSpPr>
        <p:spPr>
          <a:xfrm>
            <a:off x="8745817" y="4530606"/>
            <a:ext cx="3105436" cy="400110"/>
          </a:xfrm>
          <a:prstGeom prst="rect">
            <a:avLst/>
          </a:prstGeom>
        </p:spPr>
        <p:txBody>
          <a:bodyPr wrap="square">
            <a:spAutoFit/>
          </a:bodyPr>
          <a:lstStyle/>
          <a:p>
            <a:r>
              <a:rPr lang="ja-JP" altLang="en-US" sz="1000" b="1" dirty="0"/>
              <a:t>トラックが定刻通りでないため便間が短くなっているところがある</a:t>
            </a:r>
          </a:p>
        </p:txBody>
      </p:sp>
      <p:sp>
        <p:nvSpPr>
          <p:cNvPr id="46" name="正方形/長方形 45"/>
          <p:cNvSpPr/>
          <p:nvPr/>
        </p:nvSpPr>
        <p:spPr>
          <a:xfrm>
            <a:off x="2550433" y="5821158"/>
            <a:ext cx="9282751" cy="246221"/>
          </a:xfrm>
          <a:prstGeom prst="rect">
            <a:avLst/>
          </a:prstGeom>
        </p:spPr>
        <p:txBody>
          <a:bodyPr wrap="square">
            <a:spAutoFit/>
          </a:bodyPr>
          <a:lstStyle/>
          <a:p>
            <a:pPr lvl="0">
              <a:defRPr/>
            </a:pPr>
            <a:r>
              <a:rPr lang="en-US" altLang="ja-JP" sz="1000" dirty="0" smtClean="0">
                <a:solidFill>
                  <a:schemeClr val="accent6"/>
                </a:solidFill>
              </a:rPr>
              <a:t>※</a:t>
            </a:r>
            <a:r>
              <a:rPr lang="ja-JP" altLang="en-US" sz="1000" dirty="0" smtClean="0">
                <a:solidFill>
                  <a:schemeClr val="accent6"/>
                </a:solidFill>
              </a:rPr>
              <a:t>日量</a:t>
            </a:r>
            <a:r>
              <a:rPr lang="ja-JP" altLang="en-US" sz="1000" dirty="0">
                <a:solidFill>
                  <a:schemeClr val="accent6"/>
                </a:solidFill>
              </a:rPr>
              <a:t>で入庫できるように設計されており、便間では設計されていないため、便間で入庫しきれない事象が発生</a:t>
            </a:r>
            <a:endParaRPr lang="en-US" altLang="ja-JP" sz="1000" dirty="0">
              <a:solidFill>
                <a:schemeClr val="accent6"/>
              </a:solidFill>
            </a:endParaRPr>
          </a:p>
        </p:txBody>
      </p:sp>
      <p:sp>
        <p:nvSpPr>
          <p:cNvPr id="47" name="正方形/長方形 46"/>
          <p:cNvSpPr/>
          <p:nvPr/>
        </p:nvSpPr>
        <p:spPr>
          <a:xfrm>
            <a:off x="8737428" y="4912609"/>
            <a:ext cx="3361641" cy="400110"/>
          </a:xfrm>
          <a:prstGeom prst="rect">
            <a:avLst/>
          </a:prstGeom>
        </p:spPr>
        <p:txBody>
          <a:bodyPr wrap="square">
            <a:spAutoFit/>
          </a:bodyPr>
          <a:lstStyle/>
          <a:p>
            <a:r>
              <a:rPr lang="ja-JP" altLang="en-US" sz="1000" b="1" dirty="0"/>
              <a:t>荷量に対する割り当て人数を、直やりきりで設定しているため、便間でやりきれない事象も発生</a:t>
            </a:r>
            <a:endParaRPr lang="ja-JP" altLang="en-US" sz="1000" b="1" dirty="0"/>
          </a:p>
        </p:txBody>
      </p:sp>
      <p:cxnSp>
        <p:nvCxnSpPr>
          <p:cNvPr id="65" name="直線矢印コネクタ 64">
            <a:extLst>
              <a:ext uri="{FF2B5EF4-FFF2-40B4-BE49-F238E27FC236}">
                <a16:creationId xmlns:a16="http://schemas.microsoft.com/office/drawing/2014/main" xmlns="" id="{AC2008A1-38DD-4864-A11E-3DB78437BC8D}"/>
              </a:ext>
            </a:extLst>
          </p:cNvPr>
          <p:cNvCxnSpPr>
            <a:cxnSpLocks/>
          </p:cNvCxnSpPr>
          <p:nvPr/>
        </p:nvCxnSpPr>
        <p:spPr>
          <a:xfrm flipV="1">
            <a:off x="8441342" y="4749778"/>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xmlns="" id="{AC2008A1-38DD-4864-A11E-3DB78437BC8D}"/>
              </a:ext>
            </a:extLst>
          </p:cNvPr>
          <p:cNvCxnSpPr>
            <a:cxnSpLocks/>
          </p:cNvCxnSpPr>
          <p:nvPr/>
        </p:nvCxnSpPr>
        <p:spPr>
          <a:xfrm flipV="1">
            <a:off x="8449183" y="5118991"/>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正方形/長方形 66"/>
          <p:cNvSpPr/>
          <p:nvPr/>
        </p:nvSpPr>
        <p:spPr>
          <a:xfrm>
            <a:off x="8830359" y="5333443"/>
            <a:ext cx="3361641" cy="400110"/>
          </a:xfrm>
          <a:prstGeom prst="rect">
            <a:avLst/>
          </a:prstGeom>
        </p:spPr>
        <p:txBody>
          <a:bodyPr wrap="square">
            <a:spAutoFit/>
          </a:bodyPr>
          <a:lstStyle/>
          <a:p>
            <a:r>
              <a:rPr lang="ja-JP" altLang="en-US" sz="1000" b="1" dirty="0" smtClean="0"/>
              <a:t>不要なモノが倉庫にあり出庫されず、必要なモノが入らない</a:t>
            </a:r>
            <a:endParaRPr lang="ja-JP" altLang="en-US" sz="1000" b="1" dirty="0"/>
          </a:p>
        </p:txBody>
      </p:sp>
      <p:cxnSp>
        <p:nvCxnSpPr>
          <p:cNvPr id="68" name="直線矢印コネクタ 67">
            <a:extLst>
              <a:ext uri="{FF2B5EF4-FFF2-40B4-BE49-F238E27FC236}">
                <a16:creationId xmlns:a16="http://schemas.microsoft.com/office/drawing/2014/main" xmlns="" id="{AC2008A1-38DD-4864-A11E-3DB78437BC8D}"/>
              </a:ext>
            </a:extLst>
          </p:cNvPr>
          <p:cNvCxnSpPr>
            <a:cxnSpLocks/>
          </p:cNvCxnSpPr>
          <p:nvPr/>
        </p:nvCxnSpPr>
        <p:spPr>
          <a:xfrm flipV="1">
            <a:off x="8446698" y="5488204"/>
            <a:ext cx="299658"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テキスト ボックス 88">
            <a:extLst>
              <a:ext uri="{FF2B5EF4-FFF2-40B4-BE49-F238E27FC236}">
                <a16:creationId xmlns:a16="http://schemas.microsoft.com/office/drawing/2014/main" xmlns="" id="{FEB4F884-D55C-43A9-84B7-DC0964460EC4}"/>
              </a:ext>
            </a:extLst>
          </p:cNvPr>
          <p:cNvSpPr txBox="1"/>
          <p:nvPr/>
        </p:nvSpPr>
        <p:spPr>
          <a:xfrm>
            <a:off x="8753811" y="1667528"/>
            <a:ext cx="3575004" cy="246221"/>
          </a:xfrm>
          <a:prstGeom prst="rect">
            <a:avLst/>
          </a:prstGeom>
          <a:noFill/>
        </p:spPr>
        <p:txBody>
          <a:bodyPr wrap="square">
            <a:spAutoFit/>
          </a:bodyPr>
          <a:lstStyle/>
          <a:p>
            <a:pPr marL="0" indent="0" eaLnBrk="1" hangingPunct="1">
              <a:spcBef>
                <a:spcPts val="600"/>
              </a:spcBef>
              <a:buNone/>
              <a:defRPr/>
            </a:pP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日によって日量数＜納入数、日量数＞納入数などを確認</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テキスト ボックス 89">
            <a:extLst>
              <a:ext uri="{FF2B5EF4-FFF2-40B4-BE49-F238E27FC236}">
                <a16:creationId xmlns:a16="http://schemas.microsoft.com/office/drawing/2014/main" xmlns="" id="{FEB4F884-D55C-43A9-84B7-DC0964460EC4}"/>
              </a:ext>
            </a:extLst>
          </p:cNvPr>
          <p:cNvSpPr txBox="1"/>
          <p:nvPr/>
        </p:nvSpPr>
        <p:spPr>
          <a:xfrm>
            <a:off x="8751326" y="1314032"/>
            <a:ext cx="3211122" cy="246221"/>
          </a:xfrm>
          <a:prstGeom prst="rect">
            <a:avLst/>
          </a:prstGeom>
          <a:noFill/>
        </p:spPr>
        <p:txBody>
          <a:bodyPr wrap="square">
            <a:spAutoFit/>
          </a:bodyPr>
          <a:lstStyle/>
          <a:p>
            <a:pPr marL="0" indent="0" eaLnBrk="1" hangingPunct="1">
              <a:spcBef>
                <a:spcPts val="600"/>
              </a:spcBef>
              <a:buNone/>
              <a:defRPr/>
            </a:pP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必要以上にかんばんがあった</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 name="直線矢印コネクタ 91">
            <a:extLst>
              <a:ext uri="{FF2B5EF4-FFF2-40B4-BE49-F238E27FC236}">
                <a16:creationId xmlns:a16="http://schemas.microsoft.com/office/drawing/2014/main" xmlns="" id="{87ADA367-1749-4B4E-A470-FFEE13D92FFF}"/>
              </a:ext>
            </a:extLst>
          </p:cNvPr>
          <p:cNvCxnSpPr>
            <a:cxnSpLocks/>
            <a:stCxn id="40" idx="3"/>
            <a:endCxn id="90" idx="1"/>
          </p:cNvCxnSpPr>
          <p:nvPr/>
        </p:nvCxnSpPr>
        <p:spPr>
          <a:xfrm>
            <a:off x="8435998" y="1426248"/>
            <a:ext cx="315328" cy="10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矢印コネクタ 92">
            <a:extLst>
              <a:ext uri="{FF2B5EF4-FFF2-40B4-BE49-F238E27FC236}">
                <a16:creationId xmlns:a16="http://schemas.microsoft.com/office/drawing/2014/main" xmlns="" id="{87ADA367-1749-4B4E-A470-FFEE13D92FFF}"/>
              </a:ext>
            </a:extLst>
          </p:cNvPr>
          <p:cNvCxnSpPr>
            <a:cxnSpLocks/>
          </p:cNvCxnSpPr>
          <p:nvPr/>
        </p:nvCxnSpPr>
        <p:spPr>
          <a:xfrm>
            <a:off x="8433514" y="1785137"/>
            <a:ext cx="315328" cy="108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xmlns="" id="{87ADA367-1749-4B4E-A470-FFEE13D92FFF}"/>
              </a:ext>
            </a:extLst>
          </p:cNvPr>
          <p:cNvCxnSpPr>
            <a:cxnSpLocks/>
            <a:stCxn id="42" idx="3"/>
          </p:cNvCxnSpPr>
          <p:nvPr/>
        </p:nvCxnSpPr>
        <p:spPr>
          <a:xfrm flipV="1">
            <a:off x="8435998" y="2157805"/>
            <a:ext cx="361448" cy="92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テキスト ボックス 98">
            <a:extLst>
              <a:ext uri="{FF2B5EF4-FFF2-40B4-BE49-F238E27FC236}">
                <a16:creationId xmlns:a16="http://schemas.microsoft.com/office/drawing/2014/main" xmlns="" id="{FEB4F884-D55C-43A9-84B7-DC0964460EC4}"/>
              </a:ext>
            </a:extLst>
          </p:cNvPr>
          <p:cNvSpPr txBox="1"/>
          <p:nvPr/>
        </p:nvSpPr>
        <p:spPr>
          <a:xfrm>
            <a:off x="8802955" y="2036741"/>
            <a:ext cx="3211122" cy="246221"/>
          </a:xfrm>
          <a:prstGeom prst="rect">
            <a:avLst/>
          </a:prstGeom>
          <a:noFill/>
        </p:spPr>
        <p:txBody>
          <a:bodyPr wrap="square">
            <a:spAutoFit/>
          </a:bodyPr>
          <a:lstStyle/>
          <a:p>
            <a:pPr marL="0" indent="0" eaLnBrk="1" hangingPunct="1">
              <a:spcBef>
                <a:spcPts val="600"/>
              </a:spcBef>
              <a:buNone/>
              <a:defRPr/>
            </a:pP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朝昼に多い理由は不明</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0" name="直線矢印コネクタ 99">
            <a:extLst>
              <a:ext uri="{FF2B5EF4-FFF2-40B4-BE49-F238E27FC236}">
                <a16:creationId xmlns:a16="http://schemas.microsoft.com/office/drawing/2014/main" xmlns="" id="{87ADA367-1749-4B4E-A470-FFEE13D92FFF}"/>
              </a:ext>
            </a:extLst>
          </p:cNvPr>
          <p:cNvCxnSpPr>
            <a:cxnSpLocks/>
            <a:stCxn id="18" idx="3"/>
          </p:cNvCxnSpPr>
          <p:nvPr/>
        </p:nvCxnSpPr>
        <p:spPr>
          <a:xfrm flipV="1">
            <a:off x="8435998" y="2516694"/>
            <a:ext cx="379615" cy="207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テキスト ボックス 100">
            <a:extLst>
              <a:ext uri="{FF2B5EF4-FFF2-40B4-BE49-F238E27FC236}">
                <a16:creationId xmlns:a16="http://schemas.microsoft.com/office/drawing/2014/main" xmlns="" id="{FEB4F884-D55C-43A9-84B7-DC0964460EC4}"/>
              </a:ext>
            </a:extLst>
          </p:cNvPr>
          <p:cNvSpPr txBox="1"/>
          <p:nvPr/>
        </p:nvSpPr>
        <p:spPr>
          <a:xfrm>
            <a:off x="8810795" y="2395629"/>
            <a:ext cx="3211122" cy="246221"/>
          </a:xfrm>
          <a:prstGeom prst="rect">
            <a:avLst/>
          </a:prstGeom>
          <a:noFill/>
        </p:spPr>
        <p:txBody>
          <a:bodyPr wrap="square">
            <a:spAutoFit/>
          </a:bodyPr>
          <a:lstStyle/>
          <a:p>
            <a:pPr marL="0" indent="0" eaLnBrk="1" hangingPunct="1">
              <a:spcBef>
                <a:spcPts val="600"/>
              </a:spcBef>
              <a:buNone/>
              <a:defRPr/>
            </a:pPr>
            <a:r>
              <a:rPr lang="ja-JP" altLang="en-US" sz="1000" b="1" kern="0" dirty="0" smtClean="0">
                <a:latin typeface="Meiryo UI" panose="020B0604030504040204" pitchFamily="50" charset="-128"/>
                <a:ea typeface="Meiryo UI" panose="020B0604030504040204" pitchFamily="50" charset="-128"/>
                <a:cs typeface="Meiryo UI" panose="020B0604030504040204" pitchFamily="50" charset="-128"/>
              </a:rPr>
              <a:t>夜勤開始直後はモノが溢れることを確認</a:t>
            </a:r>
            <a:endParaRPr lang="en-US" altLang="ja-JP" sz="1000" b="1" kern="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80786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20"/>
          </p:nvPr>
        </p:nvSpPr>
        <p:spPr/>
        <p:txBody>
          <a:bodyPr/>
          <a:lstStyle/>
          <a:p>
            <a:r>
              <a:rPr lang="en-US" altLang="ja-JP" dirty="0"/>
              <a:t>T403</a:t>
            </a:r>
            <a:r>
              <a:rPr lang="ja-JP" altLang="en-US" dirty="0"/>
              <a:t>在庫低減活動　トライアル① </a:t>
            </a:r>
            <a:r>
              <a:rPr lang="en-US" altLang="ja-JP" dirty="0"/>
              <a:t>~</a:t>
            </a:r>
            <a:r>
              <a:rPr lang="ja-JP" altLang="en-US" dirty="0"/>
              <a:t>納入から入庫までの</a:t>
            </a:r>
            <a:r>
              <a:rPr lang="en-US" altLang="ja-JP" dirty="0"/>
              <a:t>LT</a:t>
            </a:r>
            <a:r>
              <a:rPr lang="ja-JP" altLang="en-US" dirty="0"/>
              <a:t>適正化</a:t>
            </a:r>
            <a:r>
              <a:rPr lang="en-US" altLang="ja-JP" dirty="0"/>
              <a:t>~</a:t>
            </a:r>
            <a:endParaRPr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sp>
        <p:nvSpPr>
          <p:cNvPr id="5" name="テキスト ボックス 4"/>
          <p:cNvSpPr txBox="1"/>
          <p:nvPr/>
        </p:nvSpPr>
        <p:spPr>
          <a:xfrm>
            <a:off x="420574" y="666741"/>
            <a:ext cx="2262158" cy="369332"/>
          </a:xfrm>
          <a:prstGeom prst="rect">
            <a:avLst/>
          </a:prstGeom>
          <a:noFill/>
        </p:spPr>
        <p:txBody>
          <a:bodyPr wrap="none" rtlCol="0">
            <a:spAutoFit/>
          </a:bodyPr>
          <a:lstStyle/>
          <a:p>
            <a:r>
              <a:rPr kumimoji="1" lang="ja-JP" altLang="en-US" dirty="0"/>
              <a:t>●順立装置の投入口</a:t>
            </a:r>
          </a:p>
        </p:txBody>
      </p:sp>
      <p:sp>
        <p:nvSpPr>
          <p:cNvPr id="10" name="テキスト ボックス 9"/>
          <p:cNvSpPr txBox="1"/>
          <p:nvPr/>
        </p:nvSpPr>
        <p:spPr>
          <a:xfrm>
            <a:off x="1064624" y="3783495"/>
            <a:ext cx="902811" cy="307777"/>
          </a:xfrm>
          <a:prstGeom prst="rect">
            <a:avLst/>
          </a:prstGeom>
          <a:noFill/>
        </p:spPr>
        <p:txBody>
          <a:bodyPr wrap="none" rtlCol="0">
            <a:spAutoFit/>
          </a:bodyPr>
          <a:lstStyle/>
          <a:p>
            <a:r>
              <a:rPr kumimoji="1" lang="ja-JP" altLang="en-US" sz="1400" dirty="0"/>
              <a:t>ロボット</a:t>
            </a:r>
          </a:p>
        </p:txBody>
      </p:sp>
      <p:sp>
        <p:nvSpPr>
          <p:cNvPr id="11" name="テキスト ボックス 10"/>
          <p:cNvSpPr txBox="1"/>
          <p:nvPr/>
        </p:nvSpPr>
        <p:spPr>
          <a:xfrm>
            <a:off x="2451899" y="3766358"/>
            <a:ext cx="902811" cy="307777"/>
          </a:xfrm>
          <a:prstGeom prst="rect">
            <a:avLst/>
          </a:prstGeom>
          <a:noFill/>
        </p:spPr>
        <p:txBody>
          <a:bodyPr wrap="none" rtlCol="0">
            <a:spAutoFit/>
          </a:bodyPr>
          <a:lstStyle/>
          <a:p>
            <a:r>
              <a:rPr kumimoji="1" lang="ja-JP" altLang="en-US" sz="1400" dirty="0"/>
              <a:t>ロボット</a:t>
            </a:r>
          </a:p>
        </p:txBody>
      </p:sp>
      <p:sp>
        <p:nvSpPr>
          <p:cNvPr id="12" name="テキスト ボックス 11"/>
          <p:cNvSpPr txBox="1"/>
          <p:nvPr/>
        </p:nvSpPr>
        <p:spPr>
          <a:xfrm>
            <a:off x="3940043" y="2797592"/>
            <a:ext cx="364202" cy="307777"/>
          </a:xfrm>
          <a:prstGeom prst="rect">
            <a:avLst/>
          </a:prstGeom>
          <a:noFill/>
        </p:spPr>
        <p:txBody>
          <a:bodyPr wrap="none" rtlCol="0">
            <a:spAutoFit/>
          </a:bodyPr>
          <a:lstStyle/>
          <a:p>
            <a:r>
              <a:rPr kumimoji="1" lang="ja-JP" altLang="en-US" sz="1400" dirty="0"/>
              <a:t>人</a:t>
            </a:r>
          </a:p>
        </p:txBody>
      </p:sp>
      <p:grpSp>
        <p:nvGrpSpPr>
          <p:cNvPr id="19" name="グループ化 18"/>
          <p:cNvGrpSpPr/>
          <p:nvPr/>
        </p:nvGrpSpPr>
        <p:grpSpPr>
          <a:xfrm>
            <a:off x="1171509" y="1700808"/>
            <a:ext cx="2808314" cy="2032889"/>
            <a:chOff x="1171509" y="1253398"/>
            <a:chExt cx="2808314" cy="2032889"/>
          </a:xfrm>
        </p:grpSpPr>
        <p:sp>
          <p:nvSpPr>
            <p:cNvPr id="18" name="フリーフォーム 17"/>
            <p:cNvSpPr/>
            <p:nvPr/>
          </p:nvSpPr>
          <p:spPr>
            <a:xfrm rot="5400000">
              <a:off x="1559221" y="865686"/>
              <a:ext cx="2032889" cy="2808314"/>
            </a:xfrm>
            <a:custGeom>
              <a:avLst/>
              <a:gdLst>
                <a:gd name="connsiteX0" fmla="*/ 0 w 2032889"/>
                <a:gd name="connsiteY0" fmla="*/ 1124183 h 2808314"/>
                <a:gd name="connsiteX1" fmla="*/ 0 w 2032889"/>
                <a:gd name="connsiteY1" fmla="*/ 836151 h 2808314"/>
                <a:gd name="connsiteX2" fmla="*/ 817463 w 2032889"/>
                <a:gd name="connsiteY2" fmla="*/ 836151 h 2808314"/>
                <a:gd name="connsiteX3" fmla="*/ 817463 w 2032889"/>
                <a:gd name="connsiteY3" fmla="*/ 0 h 2808314"/>
                <a:gd name="connsiteX4" fmla="*/ 1096784 w 2032889"/>
                <a:gd name="connsiteY4" fmla="*/ 0 h 2808314"/>
                <a:gd name="connsiteX5" fmla="*/ 1096783 w 2032889"/>
                <a:gd name="connsiteY5" fmla="*/ 1136015 h 2808314"/>
                <a:gd name="connsiteX6" fmla="*/ 2032889 w 2032889"/>
                <a:gd name="connsiteY6" fmla="*/ 1136015 h 2808314"/>
                <a:gd name="connsiteX7" fmla="*/ 2032889 w 2032889"/>
                <a:gd name="connsiteY7" fmla="*/ 1424047 h 2808314"/>
                <a:gd name="connsiteX8" fmla="*/ 1096783 w 2032889"/>
                <a:gd name="connsiteY8" fmla="*/ 1424047 h 2808314"/>
                <a:gd name="connsiteX9" fmla="*/ 1096783 w 2032889"/>
                <a:gd name="connsiteY9" fmla="*/ 2520282 h 2808314"/>
                <a:gd name="connsiteX10" fmla="*/ 2032889 w 2032889"/>
                <a:gd name="connsiteY10" fmla="*/ 2520282 h 2808314"/>
                <a:gd name="connsiteX11" fmla="*/ 2032889 w 2032889"/>
                <a:gd name="connsiteY11" fmla="*/ 2808314 h 2808314"/>
                <a:gd name="connsiteX12" fmla="*/ 817463 w 2032889"/>
                <a:gd name="connsiteY12" fmla="*/ 2808314 h 2808314"/>
                <a:gd name="connsiteX13" fmla="*/ 817463 w 2032889"/>
                <a:gd name="connsiteY13" fmla="*/ 2808313 h 2808314"/>
                <a:gd name="connsiteX14" fmla="*/ 817462 w 2032889"/>
                <a:gd name="connsiteY14" fmla="*/ 2808313 h 2808314"/>
                <a:gd name="connsiteX15" fmla="*/ 817463 w 2032889"/>
                <a:gd name="connsiteY15" fmla="*/ 1124183 h 280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2889" h="2808314">
                  <a:moveTo>
                    <a:pt x="0" y="1124183"/>
                  </a:moveTo>
                  <a:lnTo>
                    <a:pt x="0" y="836151"/>
                  </a:lnTo>
                  <a:lnTo>
                    <a:pt x="817463" y="836151"/>
                  </a:lnTo>
                  <a:lnTo>
                    <a:pt x="817463" y="0"/>
                  </a:lnTo>
                  <a:lnTo>
                    <a:pt x="1096784" y="0"/>
                  </a:lnTo>
                  <a:lnTo>
                    <a:pt x="1096783" y="1136015"/>
                  </a:lnTo>
                  <a:lnTo>
                    <a:pt x="2032889" y="1136015"/>
                  </a:lnTo>
                  <a:lnTo>
                    <a:pt x="2032889" y="1424047"/>
                  </a:lnTo>
                  <a:lnTo>
                    <a:pt x="1096783" y="1424047"/>
                  </a:lnTo>
                  <a:lnTo>
                    <a:pt x="1096783" y="2520282"/>
                  </a:lnTo>
                  <a:lnTo>
                    <a:pt x="2032889" y="2520282"/>
                  </a:lnTo>
                  <a:lnTo>
                    <a:pt x="2032889" y="2808314"/>
                  </a:lnTo>
                  <a:lnTo>
                    <a:pt x="817463" y="2808314"/>
                  </a:lnTo>
                  <a:lnTo>
                    <a:pt x="817463" y="2808313"/>
                  </a:lnTo>
                  <a:lnTo>
                    <a:pt x="817462" y="2808313"/>
                  </a:lnTo>
                  <a:lnTo>
                    <a:pt x="817463" y="1124183"/>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曲折矢印 12"/>
            <p:cNvSpPr/>
            <p:nvPr/>
          </p:nvSpPr>
          <p:spPr>
            <a:xfrm>
              <a:off x="1271464" y="2169766"/>
              <a:ext cx="1180435" cy="998099"/>
            </a:xfrm>
            <a:prstGeom prst="bentArrow">
              <a:avLst>
                <a:gd name="adj1" fmla="val 1128"/>
                <a:gd name="adj2" fmla="val 6191"/>
                <a:gd name="adj3" fmla="val 14872"/>
                <a:gd name="adj4" fmla="val 1481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曲折矢印 13"/>
            <p:cNvSpPr/>
            <p:nvPr/>
          </p:nvSpPr>
          <p:spPr>
            <a:xfrm>
              <a:off x="2600702" y="2182885"/>
              <a:ext cx="346983" cy="991380"/>
            </a:xfrm>
            <a:prstGeom prst="bentArrow">
              <a:avLst>
                <a:gd name="adj1" fmla="val 2995"/>
                <a:gd name="adj2" fmla="val 15525"/>
                <a:gd name="adj3" fmla="val 35408"/>
                <a:gd name="adj4" fmla="val 1481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曲折矢印 14"/>
            <p:cNvSpPr/>
            <p:nvPr/>
          </p:nvSpPr>
          <p:spPr>
            <a:xfrm rot="16200000">
              <a:off x="3221011" y="1512270"/>
              <a:ext cx="470962" cy="991380"/>
            </a:xfrm>
            <a:prstGeom prst="bentArrow">
              <a:avLst>
                <a:gd name="adj1" fmla="val 2995"/>
                <a:gd name="adj2" fmla="val 15525"/>
                <a:gd name="adj3" fmla="val 35408"/>
                <a:gd name="adj4" fmla="val 1481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曲折矢印 15"/>
            <p:cNvSpPr/>
            <p:nvPr/>
          </p:nvSpPr>
          <p:spPr>
            <a:xfrm rot="5400000" flipH="1">
              <a:off x="2372330" y="1519380"/>
              <a:ext cx="456743" cy="991380"/>
            </a:xfrm>
            <a:prstGeom prst="bentArrow">
              <a:avLst>
                <a:gd name="adj1" fmla="val 2995"/>
                <a:gd name="adj2" fmla="val 15525"/>
                <a:gd name="adj3" fmla="val 35408"/>
                <a:gd name="adj4" fmla="val 14814"/>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7" name="テキスト ボックス 16"/>
          <p:cNvSpPr txBox="1"/>
          <p:nvPr/>
        </p:nvSpPr>
        <p:spPr>
          <a:xfrm>
            <a:off x="3221897" y="1497122"/>
            <a:ext cx="1082348" cy="307777"/>
          </a:xfrm>
          <a:prstGeom prst="rect">
            <a:avLst/>
          </a:prstGeom>
          <a:noFill/>
        </p:spPr>
        <p:txBody>
          <a:bodyPr wrap="none" rtlCol="0">
            <a:spAutoFit/>
          </a:bodyPr>
          <a:lstStyle/>
          <a:p>
            <a:r>
              <a:rPr kumimoji="1" lang="ja-JP" altLang="en-US" sz="1400" dirty="0"/>
              <a:t>順立装置側</a:t>
            </a:r>
          </a:p>
        </p:txBody>
      </p:sp>
      <p:cxnSp>
        <p:nvCxnSpPr>
          <p:cNvPr id="21" name="直線矢印コネクタ 20"/>
          <p:cNvCxnSpPr/>
          <p:nvPr/>
        </p:nvCxnSpPr>
        <p:spPr>
          <a:xfrm flipH="1" flipV="1">
            <a:off x="2451899" y="1268760"/>
            <a:ext cx="451405" cy="288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3052107" y="1268759"/>
            <a:ext cx="451605" cy="281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p:nvPr/>
        </p:nvCxnSpPr>
        <p:spPr>
          <a:xfrm flipV="1">
            <a:off x="2960802" y="1135209"/>
            <a:ext cx="0" cy="42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3052107" y="944652"/>
            <a:ext cx="723275" cy="307777"/>
          </a:xfrm>
          <a:prstGeom prst="rect">
            <a:avLst/>
          </a:prstGeom>
          <a:noFill/>
        </p:spPr>
        <p:txBody>
          <a:bodyPr wrap="none" rtlCol="0">
            <a:spAutoFit/>
          </a:bodyPr>
          <a:lstStyle/>
          <a:p>
            <a:r>
              <a:rPr kumimoji="1" lang="ja-JP" altLang="en-US" sz="1400" dirty="0"/>
              <a:t>間口別</a:t>
            </a:r>
          </a:p>
        </p:txBody>
      </p:sp>
      <p:sp>
        <p:nvSpPr>
          <p:cNvPr id="29" name="テキスト ボックス 28"/>
          <p:cNvSpPr txBox="1"/>
          <p:nvPr/>
        </p:nvSpPr>
        <p:spPr>
          <a:xfrm>
            <a:off x="4511824" y="658460"/>
            <a:ext cx="2723823" cy="369332"/>
          </a:xfrm>
          <a:prstGeom prst="rect">
            <a:avLst/>
          </a:prstGeom>
          <a:noFill/>
        </p:spPr>
        <p:txBody>
          <a:bodyPr wrap="none" rtlCol="0">
            <a:spAutoFit/>
          </a:bodyPr>
          <a:lstStyle/>
          <a:p>
            <a:r>
              <a:rPr kumimoji="1" lang="ja-JP" altLang="en-US" dirty="0"/>
              <a:t>●ロボットの設計・実績</a:t>
            </a:r>
          </a:p>
        </p:txBody>
      </p:sp>
      <p:sp>
        <p:nvSpPr>
          <p:cNvPr id="30" name="正方形/長方形 29"/>
          <p:cNvSpPr/>
          <p:nvPr/>
        </p:nvSpPr>
        <p:spPr>
          <a:xfrm>
            <a:off x="4885686" y="1099418"/>
            <a:ext cx="7064093" cy="4185761"/>
          </a:xfrm>
          <a:prstGeom prst="rect">
            <a:avLst/>
          </a:prstGeom>
        </p:spPr>
        <p:txBody>
          <a:bodyPr wrap="square">
            <a:spAutoFit/>
          </a:bodyPr>
          <a:lstStyle/>
          <a:p>
            <a:r>
              <a:rPr lang="ja-JP" altLang="en-US" sz="1400" dirty="0"/>
              <a:t>設計の考え方：日量で間に合うように設計</a:t>
            </a:r>
          </a:p>
          <a:p>
            <a:r>
              <a:rPr lang="ja-JP" altLang="en-US" sz="1400" dirty="0"/>
              <a:t> </a:t>
            </a:r>
            <a:endParaRPr lang="en-US" altLang="ja-JP" sz="1400" dirty="0"/>
          </a:p>
          <a:p>
            <a:r>
              <a:rPr lang="ja-JP" altLang="en-US" sz="1400" b="1" dirty="0"/>
              <a:t>★段バラシ</a:t>
            </a:r>
            <a:r>
              <a:rPr lang="en-US" altLang="ja-JP" sz="1400" b="1" dirty="0"/>
              <a:t>CT</a:t>
            </a:r>
            <a:endParaRPr lang="ja-JP" altLang="en-US" sz="1400" b="1" dirty="0"/>
          </a:p>
          <a:p>
            <a:r>
              <a:rPr lang="ja-JP" altLang="en-US" sz="1400" dirty="0"/>
              <a:t>ダンバラシロボット設計値</a:t>
            </a:r>
            <a:r>
              <a:rPr lang="en-US" altLang="ja-JP" sz="1400" dirty="0"/>
              <a:t>	</a:t>
            </a:r>
            <a:r>
              <a:rPr lang="ja-JP" altLang="en-US" sz="1400" dirty="0"/>
              <a:t>：</a:t>
            </a:r>
            <a:r>
              <a:rPr lang="en-US" altLang="ja-JP" sz="1400" dirty="0"/>
              <a:t>15sec/</a:t>
            </a:r>
            <a:r>
              <a:rPr lang="ja-JP" altLang="en-US" sz="1400" dirty="0"/>
              <a:t>箱</a:t>
            </a:r>
            <a:br>
              <a:rPr lang="ja-JP" altLang="en-US" sz="1400" dirty="0"/>
            </a:br>
            <a:r>
              <a:rPr lang="ja-JP" altLang="en-US" sz="1400" dirty="0"/>
              <a:t>ダンバラシロボット現状　 </a:t>
            </a:r>
            <a:r>
              <a:rPr lang="en-US" altLang="ja-JP" sz="1400" dirty="0"/>
              <a:t>	</a:t>
            </a:r>
            <a:r>
              <a:rPr lang="ja-JP" altLang="en-US" sz="1400" dirty="0"/>
              <a:t>：</a:t>
            </a:r>
            <a:r>
              <a:rPr lang="en-US" altLang="ja-JP" sz="1400" dirty="0"/>
              <a:t>15sec/</a:t>
            </a:r>
            <a:r>
              <a:rPr lang="ja-JP" altLang="en-US" sz="1400" dirty="0"/>
              <a:t>箱～</a:t>
            </a:r>
            <a:r>
              <a:rPr lang="en-US" altLang="ja-JP" sz="1400" dirty="0"/>
              <a:t>30sec/</a:t>
            </a:r>
            <a:r>
              <a:rPr lang="ja-JP" altLang="en-US" sz="1400" dirty="0"/>
              <a:t>箱</a:t>
            </a:r>
            <a:br>
              <a:rPr lang="ja-JP" altLang="en-US" sz="1400" dirty="0"/>
            </a:br>
            <a:r>
              <a:rPr lang="ja-JP" altLang="en-US" sz="1400" dirty="0"/>
              <a:t>　＜変動要因＞</a:t>
            </a:r>
            <a:endParaRPr lang="en-US" altLang="ja-JP" sz="1400" dirty="0"/>
          </a:p>
          <a:p>
            <a:r>
              <a:rPr lang="ja-JP" altLang="en-US" sz="1400" dirty="0"/>
              <a:t>　・かんばん</a:t>
            </a:r>
            <a:r>
              <a:rPr lang="en-US" altLang="ja-JP" sz="1400" dirty="0"/>
              <a:t>QR</a:t>
            </a:r>
            <a:r>
              <a:rPr lang="ja-JP" altLang="en-US" sz="1400" dirty="0"/>
              <a:t>コードの読取トライ回数によって変動</a:t>
            </a:r>
            <a:br>
              <a:rPr lang="ja-JP" altLang="en-US" sz="1400" dirty="0"/>
            </a:br>
            <a:r>
              <a:rPr lang="ja-JP" altLang="en-US" sz="1400" dirty="0"/>
              <a:t>　・カメラの</a:t>
            </a:r>
            <a:r>
              <a:rPr lang="en-US" altLang="ja-JP" sz="1400" dirty="0"/>
              <a:t>3D</a:t>
            </a:r>
            <a:r>
              <a:rPr lang="ja-JP" altLang="en-US" sz="1400" dirty="0"/>
              <a:t>認識速度によって変動</a:t>
            </a:r>
            <a:endParaRPr lang="en-US" altLang="ja-JP" sz="1400" dirty="0"/>
          </a:p>
          <a:p>
            <a:endParaRPr lang="en-US" altLang="ja-JP" sz="1400" dirty="0"/>
          </a:p>
          <a:p>
            <a:r>
              <a:rPr lang="ja-JP" altLang="en-US" sz="1400" b="1" dirty="0"/>
              <a:t>★パレット交換</a:t>
            </a:r>
            <a:r>
              <a:rPr lang="en-US" altLang="ja-JP" sz="1400" b="1" dirty="0"/>
              <a:t>(AGV)CT</a:t>
            </a:r>
            <a:r>
              <a:rPr lang="ja-JP" altLang="en-US" sz="1400" b="1" dirty="0"/>
              <a:t/>
            </a:r>
            <a:br>
              <a:rPr lang="ja-JP" altLang="en-US" sz="1400" b="1" dirty="0"/>
            </a:br>
            <a:r>
              <a:rPr lang="en-US" altLang="ja-JP" sz="1400" dirty="0"/>
              <a:t>AGV</a:t>
            </a:r>
            <a:r>
              <a:rPr lang="ja-JP" altLang="en-US" sz="1400" dirty="0"/>
              <a:t>パレット交換設計：不明</a:t>
            </a:r>
            <a:br>
              <a:rPr lang="ja-JP" altLang="en-US" sz="1400" dirty="0"/>
            </a:br>
            <a:r>
              <a:rPr lang="en-US" altLang="ja-JP" sz="1400" dirty="0"/>
              <a:t>AGV</a:t>
            </a:r>
            <a:r>
              <a:rPr lang="ja-JP" altLang="en-US" sz="1400" dirty="0"/>
              <a:t>パレット交換現状：</a:t>
            </a:r>
            <a:r>
              <a:rPr lang="en-US" altLang="ja-JP" sz="1400" dirty="0"/>
              <a:t>90sec</a:t>
            </a:r>
            <a:r>
              <a:rPr lang="ja-JP" altLang="en-US" sz="1400" dirty="0"/>
              <a:t>～</a:t>
            </a:r>
            <a:r>
              <a:rPr lang="en-US" altLang="ja-JP" sz="1400" dirty="0"/>
              <a:t>210sec</a:t>
            </a:r>
            <a:br>
              <a:rPr lang="en-US" altLang="ja-JP" sz="1400" dirty="0"/>
            </a:br>
            <a:r>
              <a:rPr lang="ja-JP" altLang="en-US" sz="1400" dirty="0"/>
              <a:t>　＜変動要因＞</a:t>
            </a:r>
            <a:endParaRPr lang="en-US" altLang="ja-JP" sz="1400" dirty="0"/>
          </a:p>
          <a:p>
            <a:r>
              <a:rPr lang="ja-JP" altLang="en-US" sz="1400" dirty="0"/>
              <a:t>　・充電時間による変動あり</a:t>
            </a:r>
            <a:br>
              <a:rPr lang="ja-JP" altLang="en-US" sz="1400" dirty="0"/>
            </a:br>
            <a:endParaRPr lang="en-US" altLang="ja-JP" sz="1400" dirty="0"/>
          </a:p>
          <a:p>
            <a:r>
              <a:rPr lang="ja-JP" altLang="en-US" sz="1400" b="1" dirty="0"/>
              <a:t>★その他</a:t>
            </a:r>
            <a:endParaRPr lang="en-US" altLang="ja-JP" sz="1400" b="1" dirty="0"/>
          </a:p>
          <a:p>
            <a:r>
              <a:rPr lang="ja-JP" altLang="en-US" sz="1400" dirty="0"/>
              <a:t>対象箱種：ほぼ全数</a:t>
            </a:r>
            <a:br>
              <a:rPr lang="ja-JP" altLang="en-US" sz="1400" dirty="0"/>
            </a:br>
            <a:r>
              <a:rPr lang="ja-JP" altLang="en-US" sz="1400" dirty="0"/>
              <a:t>その他制約：人の入庫の方が優先なので、人の入庫中にロボットは止まる</a:t>
            </a:r>
            <a:endParaRPr lang="en-US" altLang="ja-JP" sz="1400" dirty="0"/>
          </a:p>
          <a:p>
            <a:r>
              <a:rPr lang="en-US" altLang="ja-JP" sz="1400" dirty="0"/>
              <a:t>	</a:t>
            </a:r>
            <a:r>
              <a:rPr lang="ja-JP" altLang="en-US" sz="1400" dirty="0"/>
              <a:t>（そもそも省人化が目的なので、人投入は緊急時なので優先という考え方</a:t>
            </a:r>
          </a:p>
        </p:txBody>
      </p:sp>
      <p:sp>
        <p:nvSpPr>
          <p:cNvPr id="32" name="テキスト ボックス 31"/>
          <p:cNvSpPr txBox="1"/>
          <p:nvPr/>
        </p:nvSpPr>
        <p:spPr>
          <a:xfrm>
            <a:off x="9696400" y="2566890"/>
            <a:ext cx="2400016" cy="646331"/>
          </a:xfrm>
          <a:prstGeom prst="rect">
            <a:avLst/>
          </a:prstGeom>
          <a:noFill/>
        </p:spPr>
        <p:txBody>
          <a:bodyPr wrap="none" rtlCol="0">
            <a:spAutoFit/>
          </a:bodyPr>
          <a:lstStyle/>
          <a:p>
            <a:r>
              <a:rPr kumimoji="1" lang="ja-JP" altLang="en-US" sz="1200" dirty="0"/>
              <a:t>処理能力（最高値）</a:t>
            </a:r>
            <a:endParaRPr kumimoji="1" lang="en-US" altLang="ja-JP" sz="1200" dirty="0"/>
          </a:p>
          <a:p>
            <a:r>
              <a:rPr kumimoji="1" lang="ja-JP" altLang="en-US" sz="1200" dirty="0"/>
              <a:t>最長ピッチ：</a:t>
            </a:r>
            <a:r>
              <a:rPr kumimoji="1" lang="en-US" altLang="ja-JP" sz="1200" dirty="0"/>
              <a:t>1458</a:t>
            </a:r>
            <a:r>
              <a:rPr kumimoji="1" lang="ja-JP" altLang="en-US" sz="1200" dirty="0"/>
              <a:t>箱（</a:t>
            </a:r>
            <a:r>
              <a:rPr kumimoji="1" lang="en-US" altLang="ja-JP" sz="1200" dirty="0"/>
              <a:t>3H40M</a:t>
            </a:r>
            <a:r>
              <a:rPr kumimoji="1" lang="ja-JP" altLang="en-US" sz="1200" dirty="0"/>
              <a:t>）</a:t>
            </a:r>
            <a:endParaRPr kumimoji="1" lang="en-US" altLang="ja-JP" sz="1200" dirty="0"/>
          </a:p>
          <a:p>
            <a:r>
              <a:rPr lang="ja-JP" altLang="en-US" sz="1200" dirty="0"/>
              <a:t>最短ピッチ：</a:t>
            </a:r>
            <a:r>
              <a:rPr lang="en-US" altLang="ja-JP" sz="1200" dirty="0"/>
              <a:t>990</a:t>
            </a:r>
            <a:r>
              <a:rPr lang="ja-JP" altLang="en-US" sz="1200" dirty="0"/>
              <a:t>箱（</a:t>
            </a:r>
            <a:r>
              <a:rPr lang="en-US" altLang="ja-JP" sz="1200" dirty="0"/>
              <a:t>2H30M</a:t>
            </a:r>
            <a:r>
              <a:rPr lang="ja-JP" altLang="en-US" sz="1200" dirty="0"/>
              <a:t>）</a:t>
            </a:r>
            <a:endParaRPr lang="en-US" altLang="ja-JP" sz="1200" dirty="0"/>
          </a:p>
        </p:txBody>
      </p:sp>
      <p:pic>
        <p:nvPicPr>
          <p:cNvPr id="35" name="図 34"/>
          <p:cNvPicPr>
            <a:picLocks noChangeAspect="1"/>
          </p:cNvPicPr>
          <p:nvPr/>
        </p:nvPicPr>
        <p:blipFill>
          <a:blip r:embed="rId2" cstate="hqprint">
            <a:extLst>
              <a:ext uri="{BEBA8EAE-BF5A-486C-A8C5-ECC9F3942E4B}">
                <a14:imgProps xmlns:a14="http://schemas.microsoft.com/office/drawing/2010/main">
                  <a14:imgLayer r:embed="rId3">
                    <a14:imgEffect>
                      <a14:backgroundRemoval t="3427" b="97508" l="4380" r="90146">
                        <a14:foregroundMark x1="39051" y1="31776" x2="39051" y2="31776"/>
                        <a14:foregroundMark x1="45620" y1="28972" x2="56934" y2="17445"/>
                        <a14:foregroundMark x1="5839" y1="44548" x2="4380" y2="51090"/>
                        <a14:foregroundMark x1="66423" y1="14019" x2="71898" y2="13084"/>
                        <a14:foregroundMark x1="75912" y1="7477" x2="79927" y2="7165"/>
                        <a14:foregroundMark x1="66423" y1="17445" x2="78832" y2="17445"/>
                        <a14:foregroundMark x1="79927" y1="18692" x2="82482" y2="15888"/>
                        <a14:foregroundMark x1="28102" y1="45483" x2="31022" y2="39875"/>
                        <a14:foregroundMark x1="37226" y1="41121" x2="41606" y2="47040"/>
                        <a14:foregroundMark x1="13139" y1="42368" x2="12044" y2="53271"/>
                        <a14:foregroundMark x1="36496" y1="25234" x2="54015" y2="15576"/>
                        <a14:foregroundMark x1="57299" y1="14330" x2="62409" y2="3738"/>
                        <a14:foregroundMark x1="81752" y1="11838" x2="81752" y2="5919"/>
                        <a14:foregroundMark x1="86861" y1="13707" x2="87956" y2="10903"/>
                        <a14:foregroundMark x1="89416" y1="17134" x2="90146" y2="14330"/>
                        <a14:foregroundMark x1="33942" y1="88162" x2="49635" y2="87227"/>
                        <a14:foregroundMark x1="25182" y1="92523" x2="46715" y2="95327"/>
                        <a14:foregroundMark x1="48540" y1="97508" x2="60584" y2="95950"/>
                        <a14:backgroundMark x1="47445" y1="47664" x2="60949" y2="48287"/>
                        <a14:backgroundMark x1="72263" y1="56698" x2="71898" y2="67290"/>
                        <a14:backgroundMark x1="54745" y1="55140" x2="54745" y2="57009"/>
                        <a14:backgroundMark x1="55474" y1="60125" x2="56569" y2="59190"/>
                        <a14:backgroundMark x1="47810" y1="50779" x2="51095" y2="50467"/>
                        <a14:backgroundMark x1="44161" y1="34579" x2="45620" y2="43302"/>
                        <a14:backgroundMark x1="9489" y1="19003" x2="9489" y2="27414"/>
                        <a14:backgroundMark x1="19708" y1="11838" x2="20803" y2="18069"/>
                        <a14:backgroundMark x1="22628" y1="26480" x2="8759" y2="33022"/>
                        <a14:backgroundMark x1="27372" y1="68536" x2="35036" y2="71028"/>
                        <a14:backgroundMark x1="35766" y1="71340" x2="37956" y2="73209"/>
                        <a14:backgroundMark x1="26642" y1="65109" x2="26642" y2="70093"/>
                        <a14:backgroundMark x1="25547" y1="72586" x2="27737" y2="69470"/>
                        <a14:backgroundMark x1="8029" y1="67290" x2="7299" y2="91589"/>
                      </a14:backgroundRemoval>
                    </a14:imgEffect>
                  </a14:imgLayer>
                </a14:imgProps>
              </a:ext>
              <a:ext uri="{28A0092B-C50C-407E-A947-70E740481C1C}">
                <a14:useLocalDpi xmlns:a14="http://schemas.microsoft.com/office/drawing/2010/main"/>
              </a:ext>
            </a:extLst>
          </a:blip>
          <a:stretch>
            <a:fillRect/>
          </a:stretch>
        </p:blipFill>
        <p:spPr>
          <a:xfrm>
            <a:off x="1510601" y="3198502"/>
            <a:ext cx="456834" cy="535196"/>
          </a:xfrm>
          <a:prstGeom prst="rect">
            <a:avLst/>
          </a:prstGeom>
        </p:spPr>
      </p:pic>
      <p:pic>
        <p:nvPicPr>
          <p:cNvPr id="37" name="図 36"/>
          <p:cNvPicPr>
            <a:picLocks noChangeAspect="1"/>
          </p:cNvPicPr>
          <p:nvPr/>
        </p:nvPicPr>
        <p:blipFill>
          <a:blip r:embed="rId2" cstate="hqprint">
            <a:extLst>
              <a:ext uri="{BEBA8EAE-BF5A-486C-A8C5-ECC9F3942E4B}">
                <a14:imgProps xmlns:a14="http://schemas.microsoft.com/office/drawing/2010/main">
                  <a14:imgLayer r:embed="rId3">
                    <a14:imgEffect>
                      <a14:backgroundRemoval t="3427" b="97508" l="4380" r="90146">
                        <a14:foregroundMark x1="39051" y1="31776" x2="39051" y2="31776"/>
                        <a14:foregroundMark x1="45620" y1="28972" x2="56934" y2="17445"/>
                        <a14:foregroundMark x1="5839" y1="44548" x2="4380" y2="51090"/>
                        <a14:foregroundMark x1="66423" y1="14019" x2="71898" y2="13084"/>
                        <a14:foregroundMark x1="75912" y1="7477" x2="79927" y2="7165"/>
                        <a14:foregroundMark x1="66423" y1="17445" x2="78832" y2="17445"/>
                        <a14:foregroundMark x1="79927" y1="18692" x2="82482" y2="15888"/>
                        <a14:foregroundMark x1="28102" y1="45483" x2="31022" y2="39875"/>
                        <a14:foregroundMark x1="37226" y1="41121" x2="41606" y2="47040"/>
                        <a14:foregroundMark x1="13139" y1="42368" x2="12044" y2="53271"/>
                        <a14:foregroundMark x1="36496" y1="25234" x2="54015" y2="15576"/>
                        <a14:foregroundMark x1="57299" y1="14330" x2="62409" y2="3738"/>
                        <a14:foregroundMark x1="81752" y1="11838" x2="81752" y2="5919"/>
                        <a14:foregroundMark x1="86861" y1="13707" x2="87956" y2="10903"/>
                        <a14:foregroundMark x1="89416" y1="17134" x2="90146" y2="14330"/>
                        <a14:foregroundMark x1="33942" y1="88162" x2="49635" y2="87227"/>
                        <a14:foregroundMark x1="25182" y1="92523" x2="46715" y2="95327"/>
                        <a14:foregroundMark x1="48540" y1="97508" x2="60584" y2="95950"/>
                        <a14:backgroundMark x1="47445" y1="47664" x2="60949" y2="48287"/>
                        <a14:backgroundMark x1="72263" y1="56698" x2="71898" y2="67290"/>
                        <a14:backgroundMark x1="54745" y1="55140" x2="54745" y2="57009"/>
                        <a14:backgroundMark x1="55474" y1="60125" x2="56569" y2="59190"/>
                        <a14:backgroundMark x1="47810" y1="50779" x2="51095" y2="50467"/>
                        <a14:backgroundMark x1="44161" y1="34579" x2="45620" y2="43302"/>
                        <a14:backgroundMark x1="9489" y1="19003" x2="9489" y2="27414"/>
                        <a14:backgroundMark x1="19708" y1="11838" x2="20803" y2="18069"/>
                        <a14:backgroundMark x1="22628" y1="26480" x2="8759" y2="33022"/>
                        <a14:backgroundMark x1="27372" y1="68536" x2="35036" y2="71028"/>
                        <a14:backgroundMark x1="35766" y1="71340" x2="37956" y2="73209"/>
                        <a14:backgroundMark x1="26642" y1="65109" x2="26642" y2="70093"/>
                        <a14:backgroundMark x1="25547" y1="72586" x2="27737" y2="69470"/>
                        <a14:backgroundMark x1="8029" y1="67290" x2="7299" y2="91589"/>
                      </a14:backgroundRemoval>
                    </a14:imgEffect>
                  </a14:imgLayer>
                </a14:imgProps>
              </a:ext>
              <a:ext uri="{28A0092B-C50C-407E-A947-70E740481C1C}">
                <a14:useLocalDpi xmlns:a14="http://schemas.microsoft.com/office/drawing/2010/main"/>
              </a:ext>
            </a:extLst>
          </a:blip>
          <a:stretch>
            <a:fillRect/>
          </a:stretch>
        </p:blipFill>
        <p:spPr>
          <a:xfrm>
            <a:off x="2889722" y="3183143"/>
            <a:ext cx="456834" cy="535196"/>
          </a:xfrm>
          <a:prstGeom prst="rect">
            <a:avLst/>
          </a:prstGeom>
        </p:spPr>
      </p:pic>
      <p:pic>
        <p:nvPicPr>
          <p:cNvPr id="38" name="図 37"/>
          <p:cNvPicPr>
            <a:picLocks noChangeAspect="1"/>
          </p:cNvPicPr>
          <p:nvPr/>
        </p:nvPicPr>
        <p:blipFill>
          <a:blip r:embed="rId4">
            <a:extLst>
              <a:ext uri="{BEBA8EAE-BF5A-486C-A8C5-ECC9F3942E4B}">
                <a14:imgProps xmlns:a14="http://schemas.microsoft.com/office/drawing/2010/main">
                  <a14:imgLayer r:embed="rId5">
                    <a14:imgEffect>
                      <a14:backgroundRemoval t="4215" b="94253" l="9697" r="95758">
                        <a14:foregroundMark x1="15758" y1="69732" x2="32727" y2="75479"/>
                        <a14:foregroundMark x1="81212" y1="81226" x2="51515" y2="80077"/>
                        <a14:foregroundMark x1="12727" y1="77011" x2="34545" y2="82375"/>
                        <a14:foregroundMark x1="43636" y1="76245" x2="47273" y2="83525"/>
                        <a14:foregroundMark x1="42424" y1="88506" x2="76364" y2="86973"/>
                        <a14:foregroundMark x1="86061" y1="73946" x2="84242" y2="85824"/>
                        <a14:foregroundMark x1="86667" y1="86590" x2="74545" y2="87356"/>
                        <a14:foregroundMark x1="91515" y1="50958" x2="91515" y2="50958"/>
                        <a14:foregroundMark x1="83636" y1="91954" x2="57576" y2="91188"/>
                        <a14:foregroundMark x1="53939" y1="9962" x2="46061" y2="10345"/>
                        <a14:foregroundMark x1="41212" y1="17241" x2="40000" y2="18774"/>
                        <a14:foregroundMark x1="38788" y1="16092" x2="38788" y2="19157"/>
                        <a14:backgroundMark x1="67273" y1="12261" x2="75758" y2="21073"/>
                        <a14:backgroundMark x1="58788" y1="8046" x2="60606" y2="18391"/>
                        <a14:backgroundMark x1="56970" y1="21073" x2="66667" y2="26054"/>
                        <a14:backgroundMark x1="76364" y1="40996" x2="80606" y2="52490"/>
                        <a14:backgroundMark x1="75152" y1="39847" x2="73939" y2="54406"/>
                        <a14:backgroundMark x1="60606" y1="52107" x2="61818" y2="57471"/>
                        <a14:backgroundMark x1="60000" y1="47893" x2="61818" y2="51341"/>
                        <a14:backgroundMark x1="70909" y1="24138" x2="86667" y2="31034"/>
                        <a14:backgroundMark x1="60000" y1="7663" x2="82424" y2="10345"/>
                        <a14:backgroundMark x1="59394" y1="7280" x2="55758" y2="6513"/>
                        <a14:backgroundMark x1="19394" y1="13410" x2="18182" y2="24521"/>
                        <a14:backgroundMark x1="32727" y1="15709" x2="31515" y2="19923"/>
                        <a14:backgroundMark x1="17576" y1="39847" x2="17576" y2="47893"/>
                        <a14:backgroundMark x1="20606" y1="51724" x2="18788" y2="50192"/>
                        <a14:backgroundMark x1="33939" y1="21073" x2="28485" y2="23372"/>
                        <a14:backgroundMark x1="26061" y1="43678" x2="26061" y2="45211"/>
                      </a14:backgroundRemoval>
                    </a14:imgEffect>
                  </a14:imgLayer>
                </a14:imgProps>
              </a:ext>
            </a:extLst>
          </a:blip>
          <a:stretch>
            <a:fillRect/>
          </a:stretch>
        </p:blipFill>
        <p:spPr>
          <a:xfrm>
            <a:off x="4055300" y="2163390"/>
            <a:ext cx="497890" cy="787572"/>
          </a:xfrm>
          <a:prstGeom prst="rect">
            <a:avLst/>
          </a:prstGeom>
        </p:spPr>
      </p:pic>
      <p:pic>
        <p:nvPicPr>
          <p:cNvPr id="39" name="図 38"/>
          <p:cNvPicPr>
            <a:picLocks noChangeAspect="1"/>
          </p:cNvPicPr>
          <p:nvPr/>
        </p:nvPicPr>
        <p:blipFill>
          <a:blip r:embed="rId6">
            <a:extLst>
              <a:ext uri="{BEBA8EAE-BF5A-486C-A8C5-ECC9F3942E4B}">
                <a14:imgProps xmlns:a14="http://schemas.microsoft.com/office/drawing/2010/main">
                  <a14:imgLayer r:embed="rId7">
                    <a14:imgEffect>
                      <a14:backgroundRemoval t="855" b="83761" l="0" r="98658">
                        <a14:foregroundMark x1="13423" y1="14530" x2="65772" y2="17094"/>
                        <a14:foregroundMark x1="8054" y1="14530" x2="12752" y2="14530"/>
                        <a14:foregroundMark x1="91275" y1="24786" x2="93289" y2="24786"/>
                        <a14:foregroundMark x1="8054" y1="24786" x2="6040" y2="64103"/>
                        <a14:foregroundMark x1="5369" y1="18803" x2="6040" y2="24786"/>
                        <a14:backgroundMark x1="4027" y1="19658" x2="2685" y2="57265"/>
                        <a14:backgroundMark x1="8725" y1="11111" x2="59732" y2="11966"/>
                        <a14:backgroundMark x1="5369" y1="11111" x2="4027" y2="4274"/>
                        <a14:backgroundMark x1="2013" y1="60684" x2="2013" y2="69231"/>
                      </a14:backgroundRemoval>
                    </a14:imgEffect>
                  </a14:imgLayer>
                </a14:imgProps>
              </a:ext>
            </a:extLst>
          </a:blip>
          <a:stretch>
            <a:fillRect/>
          </a:stretch>
        </p:blipFill>
        <p:spPr>
          <a:xfrm>
            <a:off x="2869358" y="1790814"/>
            <a:ext cx="352539" cy="276826"/>
          </a:xfrm>
          <a:prstGeom prst="rect">
            <a:avLst/>
          </a:prstGeom>
        </p:spPr>
      </p:pic>
      <p:pic>
        <p:nvPicPr>
          <p:cNvPr id="40" name="図 39"/>
          <p:cNvPicPr>
            <a:picLocks noChangeAspect="1"/>
          </p:cNvPicPr>
          <p:nvPr/>
        </p:nvPicPr>
        <p:blipFill>
          <a:blip r:embed="rId6">
            <a:extLst>
              <a:ext uri="{BEBA8EAE-BF5A-486C-A8C5-ECC9F3942E4B}">
                <a14:imgProps xmlns:a14="http://schemas.microsoft.com/office/drawing/2010/main">
                  <a14:imgLayer r:embed="rId7">
                    <a14:imgEffect>
                      <a14:backgroundRemoval t="855" b="83761" l="0" r="98658">
                        <a14:foregroundMark x1="13423" y1="14530" x2="65772" y2="17094"/>
                        <a14:foregroundMark x1="8054" y1="14530" x2="12752" y2="14530"/>
                        <a14:foregroundMark x1="91275" y1="24786" x2="93289" y2="24786"/>
                        <a14:foregroundMark x1="8054" y1="24786" x2="6040" y2="64103"/>
                        <a14:foregroundMark x1="5369" y1="18803" x2="6040" y2="24786"/>
                        <a14:backgroundMark x1="4027" y1="19658" x2="2685" y2="57265"/>
                        <a14:backgroundMark x1="8725" y1="11111" x2="59732" y2="11966"/>
                        <a14:backgroundMark x1="5369" y1="11111" x2="4027" y2="4274"/>
                        <a14:backgroundMark x1="2013" y1="60684" x2="2013" y2="69231"/>
                      </a14:backgroundRemoval>
                    </a14:imgEffect>
                  </a14:imgLayer>
                </a14:imgProps>
              </a:ext>
            </a:extLst>
          </a:blip>
          <a:stretch>
            <a:fillRect/>
          </a:stretch>
        </p:blipFill>
        <p:spPr>
          <a:xfrm>
            <a:off x="1354832" y="3010292"/>
            <a:ext cx="352539" cy="276826"/>
          </a:xfrm>
          <a:prstGeom prst="rect">
            <a:avLst/>
          </a:prstGeom>
        </p:spPr>
      </p:pic>
      <p:pic>
        <p:nvPicPr>
          <p:cNvPr id="41" name="図 40"/>
          <p:cNvPicPr>
            <a:picLocks noChangeAspect="1"/>
          </p:cNvPicPr>
          <p:nvPr/>
        </p:nvPicPr>
        <p:blipFill>
          <a:blip r:embed="rId6">
            <a:extLst>
              <a:ext uri="{BEBA8EAE-BF5A-486C-A8C5-ECC9F3942E4B}">
                <a14:imgProps xmlns:a14="http://schemas.microsoft.com/office/drawing/2010/main">
                  <a14:imgLayer r:embed="rId7">
                    <a14:imgEffect>
                      <a14:backgroundRemoval t="855" b="83761" l="0" r="98658">
                        <a14:foregroundMark x1="13423" y1="14530" x2="65772" y2="17094"/>
                        <a14:foregroundMark x1="8054" y1="14530" x2="12752" y2="14530"/>
                        <a14:foregroundMark x1="91275" y1="24786" x2="93289" y2="24786"/>
                        <a14:foregroundMark x1="8054" y1="24786" x2="6040" y2="64103"/>
                        <a14:foregroundMark x1="5369" y1="18803" x2="6040" y2="24786"/>
                        <a14:backgroundMark x1="4027" y1="19658" x2="2685" y2="57265"/>
                        <a14:backgroundMark x1="8725" y1="11111" x2="59732" y2="11966"/>
                        <a14:backgroundMark x1="5369" y1="11111" x2="4027" y2="4274"/>
                        <a14:backgroundMark x1="2013" y1="60684" x2="2013" y2="69231"/>
                      </a14:backgroundRemoval>
                    </a14:imgEffect>
                  </a14:imgLayer>
                </a14:imgProps>
              </a:ext>
            </a:extLst>
          </a:blip>
          <a:stretch>
            <a:fillRect/>
          </a:stretch>
        </p:blipFill>
        <p:spPr>
          <a:xfrm>
            <a:off x="3577400" y="2428477"/>
            <a:ext cx="352539" cy="276826"/>
          </a:xfrm>
          <a:prstGeom prst="rect">
            <a:avLst/>
          </a:prstGeom>
        </p:spPr>
      </p:pic>
    </p:spTree>
    <p:extLst>
      <p:ext uri="{BB962C8B-B14F-4D97-AF65-F5344CB8AC3E}">
        <p14:creationId xmlns:p14="http://schemas.microsoft.com/office/powerpoint/2010/main" val="1388770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pic>
        <p:nvPicPr>
          <p:cNvPr id="5" name="図 4"/>
          <p:cNvPicPr>
            <a:picLocks noChangeAspect="1"/>
          </p:cNvPicPr>
          <p:nvPr/>
        </p:nvPicPr>
        <p:blipFill>
          <a:blip r:embed="rId2"/>
          <a:stretch>
            <a:fillRect/>
          </a:stretch>
        </p:blipFill>
        <p:spPr>
          <a:xfrm>
            <a:off x="13634" y="1047716"/>
            <a:ext cx="5358650" cy="4980237"/>
          </a:xfrm>
          <a:prstGeom prst="rect">
            <a:avLst/>
          </a:prstGeom>
        </p:spPr>
      </p:pic>
      <p:sp>
        <p:nvSpPr>
          <p:cNvPr id="18" name="テキスト ボックス 17"/>
          <p:cNvSpPr txBox="1"/>
          <p:nvPr/>
        </p:nvSpPr>
        <p:spPr>
          <a:xfrm>
            <a:off x="335360" y="380391"/>
            <a:ext cx="5493812" cy="369332"/>
          </a:xfrm>
          <a:prstGeom prst="rect">
            <a:avLst/>
          </a:prstGeom>
          <a:noFill/>
        </p:spPr>
        <p:txBody>
          <a:bodyPr wrap="none" rtlCol="0">
            <a:spAutoFit/>
          </a:bodyPr>
          <a:lstStyle/>
          <a:p>
            <a:r>
              <a:rPr kumimoji="1" lang="ja-JP" altLang="en-US" dirty="0"/>
              <a:t>○箱置き場の設計（順立装置外）の調査</a:t>
            </a:r>
            <a:r>
              <a:rPr kumimoji="1" lang="en-US" altLang="ja-JP" dirty="0"/>
              <a:t>/</a:t>
            </a:r>
            <a:r>
              <a:rPr kumimoji="1" lang="ja-JP" altLang="en-US" dirty="0"/>
              <a:t>現状把握</a:t>
            </a:r>
          </a:p>
        </p:txBody>
      </p:sp>
      <p:sp>
        <p:nvSpPr>
          <p:cNvPr id="7" name="テキスト ボックス 6"/>
          <p:cNvSpPr txBox="1"/>
          <p:nvPr/>
        </p:nvSpPr>
        <p:spPr>
          <a:xfrm>
            <a:off x="1309778" y="3146529"/>
            <a:ext cx="1224136" cy="307777"/>
          </a:xfrm>
          <a:prstGeom prst="rect">
            <a:avLst/>
          </a:prstGeom>
          <a:solidFill>
            <a:srgbClr val="FFFFFF">
              <a:alpha val="89804"/>
            </a:srgbClr>
          </a:solidFill>
        </p:spPr>
        <p:txBody>
          <a:bodyPr wrap="square" rtlCol="0">
            <a:spAutoFit/>
          </a:bodyPr>
          <a:lstStyle/>
          <a:p>
            <a:pPr algn="ctr"/>
            <a:r>
              <a:rPr kumimoji="1" lang="ja-JP" altLang="en-US" sz="1400" dirty="0"/>
              <a:t>順立装置</a:t>
            </a:r>
          </a:p>
        </p:txBody>
      </p:sp>
      <p:sp>
        <p:nvSpPr>
          <p:cNvPr id="19" name="テキスト ボックス 18"/>
          <p:cNvSpPr txBox="1"/>
          <p:nvPr/>
        </p:nvSpPr>
        <p:spPr>
          <a:xfrm>
            <a:off x="1453794" y="5523897"/>
            <a:ext cx="1209107" cy="276999"/>
          </a:xfrm>
          <a:prstGeom prst="rect">
            <a:avLst/>
          </a:prstGeom>
          <a:solidFill>
            <a:srgbClr val="FFFFFF">
              <a:alpha val="89804"/>
            </a:srgbClr>
          </a:solidFill>
        </p:spPr>
        <p:txBody>
          <a:bodyPr wrap="square" rtlCol="0">
            <a:spAutoFit/>
          </a:bodyPr>
          <a:lstStyle/>
          <a:p>
            <a:pPr algn="ctr"/>
            <a:r>
              <a:rPr kumimoji="1" lang="ja-JP" altLang="en-US" sz="1200" dirty="0"/>
              <a:t>ロボット投入</a:t>
            </a:r>
          </a:p>
        </p:txBody>
      </p:sp>
      <p:sp>
        <p:nvSpPr>
          <p:cNvPr id="20" name="テキスト ボックス 19"/>
          <p:cNvSpPr txBox="1"/>
          <p:nvPr/>
        </p:nvSpPr>
        <p:spPr>
          <a:xfrm>
            <a:off x="2893954" y="4947833"/>
            <a:ext cx="713435" cy="285383"/>
          </a:xfrm>
          <a:prstGeom prst="rect">
            <a:avLst/>
          </a:prstGeom>
          <a:solidFill>
            <a:srgbClr val="FFFFFF">
              <a:alpha val="89804"/>
            </a:srgbClr>
          </a:solidFill>
        </p:spPr>
        <p:txBody>
          <a:bodyPr wrap="square" rtlCol="0">
            <a:spAutoFit/>
          </a:bodyPr>
          <a:lstStyle/>
          <a:p>
            <a:pPr algn="ctr"/>
            <a:r>
              <a:rPr lang="ja-JP" altLang="en-US" sz="1200" dirty="0"/>
              <a:t>人</a:t>
            </a:r>
            <a:r>
              <a:rPr kumimoji="1" lang="ja-JP" altLang="en-US" sz="1200" dirty="0"/>
              <a:t>投入</a:t>
            </a:r>
          </a:p>
        </p:txBody>
      </p:sp>
      <p:sp>
        <p:nvSpPr>
          <p:cNvPr id="8" name="テキスト ボックス 7"/>
          <p:cNvSpPr txBox="1"/>
          <p:nvPr/>
        </p:nvSpPr>
        <p:spPr>
          <a:xfrm>
            <a:off x="1652829" y="804855"/>
            <a:ext cx="1569660" cy="369332"/>
          </a:xfrm>
          <a:prstGeom prst="rect">
            <a:avLst/>
          </a:prstGeom>
          <a:noFill/>
        </p:spPr>
        <p:txBody>
          <a:bodyPr wrap="none" rtlCol="0">
            <a:spAutoFit/>
          </a:bodyPr>
          <a:lstStyle/>
          <a:p>
            <a:r>
              <a:rPr kumimoji="1" lang="ja-JP" altLang="en-US" dirty="0"/>
              <a:t>＜工程設計＞</a:t>
            </a:r>
          </a:p>
        </p:txBody>
      </p:sp>
      <p:pic>
        <p:nvPicPr>
          <p:cNvPr id="22" name="図 21"/>
          <p:cNvPicPr>
            <a:picLocks noChangeAspect="1"/>
          </p:cNvPicPr>
          <p:nvPr/>
        </p:nvPicPr>
        <p:blipFill>
          <a:blip r:embed="rId2"/>
          <a:stretch>
            <a:fillRect/>
          </a:stretch>
        </p:blipFill>
        <p:spPr>
          <a:xfrm>
            <a:off x="5486650" y="1047716"/>
            <a:ext cx="5358650" cy="4980237"/>
          </a:xfrm>
          <a:prstGeom prst="rect">
            <a:avLst/>
          </a:prstGeom>
        </p:spPr>
      </p:pic>
      <p:sp>
        <p:nvSpPr>
          <p:cNvPr id="13" name="正方形/長方形 12"/>
          <p:cNvSpPr/>
          <p:nvPr/>
        </p:nvSpPr>
        <p:spPr>
          <a:xfrm>
            <a:off x="8754463" y="2204864"/>
            <a:ext cx="648072" cy="2520280"/>
          </a:xfrm>
          <a:prstGeom prst="rect">
            <a:avLst/>
          </a:prstGeom>
          <a:solidFill>
            <a:srgbClr val="F0F7EC"/>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8714570" y="3152626"/>
            <a:ext cx="748923" cy="430887"/>
          </a:xfrm>
          <a:prstGeom prst="rect">
            <a:avLst/>
          </a:prstGeom>
          <a:noFill/>
        </p:spPr>
        <p:txBody>
          <a:bodyPr wrap="none" rtlCol="0">
            <a:spAutoFit/>
          </a:bodyPr>
          <a:lstStyle/>
          <a:p>
            <a:pPr algn="ctr"/>
            <a:r>
              <a:rPr lang="ja-JP" altLang="en-US" sz="1100" dirty="0"/>
              <a:t>一時置き</a:t>
            </a:r>
            <a:endParaRPr lang="en-US" altLang="ja-JP" sz="1100" dirty="0"/>
          </a:p>
          <a:p>
            <a:pPr algn="ctr"/>
            <a:r>
              <a:rPr lang="ja-JP" altLang="en-US" sz="1100" dirty="0"/>
              <a:t>全部実</a:t>
            </a:r>
            <a:endParaRPr kumimoji="1" lang="ja-JP" altLang="en-US" sz="1100" dirty="0"/>
          </a:p>
        </p:txBody>
      </p:sp>
      <p:sp>
        <p:nvSpPr>
          <p:cNvPr id="21" name="正方形/長方形 20"/>
          <p:cNvSpPr/>
          <p:nvPr/>
        </p:nvSpPr>
        <p:spPr>
          <a:xfrm>
            <a:off x="8754463" y="4509120"/>
            <a:ext cx="648072" cy="216024"/>
          </a:xfrm>
          <a:prstGeom prst="rect">
            <a:avLst/>
          </a:prstGeom>
          <a:solidFill>
            <a:schemeClr val="accent1">
              <a:lumMod val="20000"/>
              <a:lumOff val="8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22"/>
          <p:cNvSpPr/>
          <p:nvPr/>
        </p:nvSpPr>
        <p:spPr>
          <a:xfrm rot="7299652">
            <a:off x="7973297" y="3458068"/>
            <a:ext cx="1290636" cy="968990"/>
          </a:xfrm>
          <a:prstGeom prst="triangle">
            <a:avLst>
              <a:gd name="adj" fmla="val 84891"/>
            </a:avLst>
          </a:prstGeom>
          <a:solidFill>
            <a:schemeClr val="accent1">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図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647" y="3146529"/>
            <a:ext cx="1991544" cy="1120244"/>
          </a:xfrm>
          <a:prstGeom prst="rect">
            <a:avLst/>
          </a:prstGeom>
          <a:ln w="28575">
            <a:solidFill>
              <a:schemeClr val="accent6"/>
            </a:solidFill>
          </a:ln>
        </p:spPr>
      </p:pic>
      <p:pic>
        <p:nvPicPr>
          <p:cNvPr id="28" name="図 27"/>
          <p:cNvPicPr>
            <a:picLocks noChangeAspect="1"/>
          </p:cNvPicPr>
          <p:nvPr/>
        </p:nvPicPr>
        <p:blipFill rotWithShape="1">
          <a:blip r:embed="rId3">
            <a:extLst>
              <a:ext uri="{28A0092B-C50C-407E-A947-70E740481C1C}">
                <a14:useLocalDpi xmlns:a14="http://schemas.microsoft.com/office/drawing/2010/main" val="0"/>
              </a:ext>
            </a:extLst>
          </a:blip>
          <a:srcRect l="31410" t="31902" r="56804" b="49050"/>
          <a:stretch/>
        </p:blipFill>
        <p:spPr>
          <a:xfrm>
            <a:off x="7056322" y="3277039"/>
            <a:ext cx="674242" cy="612947"/>
          </a:xfrm>
          <a:prstGeom prst="rect">
            <a:avLst/>
          </a:prstGeom>
          <a:ln w="28575">
            <a:solidFill>
              <a:schemeClr val="accent6"/>
            </a:solidFill>
          </a:ln>
        </p:spPr>
      </p:pic>
      <p:pic>
        <p:nvPicPr>
          <p:cNvPr id="24" name="図 23"/>
          <p:cNvPicPr>
            <a:picLocks noChangeAspect="1"/>
          </p:cNvPicPr>
          <p:nvPr/>
        </p:nvPicPr>
        <p:blipFill>
          <a:blip r:embed="rId4"/>
          <a:stretch>
            <a:fillRect/>
          </a:stretch>
        </p:blipFill>
        <p:spPr>
          <a:xfrm>
            <a:off x="4004545" y="4390657"/>
            <a:ext cx="541243" cy="435746"/>
          </a:xfrm>
          <a:prstGeom prst="rect">
            <a:avLst/>
          </a:prstGeom>
        </p:spPr>
      </p:pic>
      <p:sp>
        <p:nvSpPr>
          <p:cNvPr id="30" name="テキスト ボックス 29"/>
          <p:cNvSpPr txBox="1"/>
          <p:nvPr/>
        </p:nvSpPr>
        <p:spPr>
          <a:xfrm>
            <a:off x="3785260" y="4955594"/>
            <a:ext cx="792088" cy="276999"/>
          </a:xfrm>
          <a:prstGeom prst="rect">
            <a:avLst/>
          </a:prstGeom>
          <a:noFill/>
        </p:spPr>
        <p:txBody>
          <a:bodyPr wrap="square" rtlCol="0">
            <a:spAutoFit/>
          </a:bodyPr>
          <a:lstStyle/>
          <a:p>
            <a:pPr algn="ctr"/>
            <a:r>
              <a:rPr kumimoji="1" lang="ja-JP" altLang="en-US" sz="1200" dirty="0"/>
              <a:t>ﾘｮｰﾋﾞ</a:t>
            </a:r>
          </a:p>
        </p:txBody>
      </p:sp>
      <p:cxnSp>
        <p:nvCxnSpPr>
          <p:cNvPr id="26" name="直線矢印コネクタ 25"/>
          <p:cNvCxnSpPr>
            <a:endCxn id="30" idx="1"/>
          </p:cNvCxnSpPr>
          <p:nvPr/>
        </p:nvCxnSpPr>
        <p:spPr>
          <a:xfrm flipH="1">
            <a:off x="3785260" y="4732905"/>
            <a:ext cx="288032" cy="361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図 30"/>
          <p:cNvPicPr>
            <a:picLocks noChangeAspect="1"/>
          </p:cNvPicPr>
          <p:nvPr/>
        </p:nvPicPr>
        <p:blipFill>
          <a:blip r:embed="rId5"/>
          <a:stretch>
            <a:fillRect/>
          </a:stretch>
        </p:blipFill>
        <p:spPr>
          <a:xfrm>
            <a:off x="4982594" y="4648031"/>
            <a:ext cx="559196" cy="524843"/>
          </a:xfrm>
          <a:prstGeom prst="rect">
            <a:avLst/>
          </a:prstGeom>
        </p:spPr>
      </p:pic>
      <p:sp>
        <p:nvSpPr>
          <p:cNvPr id="36" name="テキスト ボックス 35"/>
          <p:cNvSpPr txBox="1"/>
          <p:nvPr/>
        </p:nvSpPr>
        <p:spPr>
          <a:xfrm>
            <a:off x="4844815" y="5177769"/>
            <a:ext cx="792088" cy="276999"/>
          </a:xfrm>
          <a:prstGeom prst="rect">
            <a:avLst/>
          </a:prstGeom>
          <a:noFill/>
        </p:spPr>
        <p:txBody>
          <a:bodyPr wrap="square" rtlCol="0">
            <a:spAutoFit/>
          </a:bodyPr>
          <a:lstStyle/>
          <a:p>
            <a:pPr algn="ctr"/>
            <a:r>
              <a:rPr kumimoji="1" lang="ja-JP" altLang="en-US" sz="1200" dirty="0"/>
              <a:t>ｲﾝﾊﾞｰﾀｰ</a:t>
            </a:r>
          </a:p>
        </p:txBody>
      </p:sp>
      <p:cxnSp>
        <p:nvCxnSpPr>
          <p:cNvPr id="37" name="直線矢印コネクタ 36"/>
          <p:cNvCxnSpPr>
            <a:stCxn id="31" idx="1"/>
          </p:cNvCxnSpPr>
          <p:nvPr/>
        </p:nvCxnSpPr>
        <p:spPr>
          <a:xfrm flipH="1">
            <a:off x="4755219" y="4910453"/>
            <a:ext cx="227375" cy="179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10468296" y="5339231"/>
            <a:ext cx="1647097" cy="461665"/>
          </a:xfrm>
          <a:prstGeom prst="rect">
            <a:avLst/>
          </a:prstGeom>
          <a:noFill/>
        </p:spPr>
        <p:txBody>
          <a:bodyPr wrap="square" rtlCol="0">
            <a:spAutoFit/>
          </a:bodyPr>
          <a:lstStyle/>
          <a:p>
            <a:r>
              <a:rPr lang="ja-JP" altLang="en-US" sz="1200" dirty="0">
                <a:solidFill>
                  <a:srgbClr val="FF0000"/>
                </a:solidFill>
              </a:rPr>
              <a:t>□</a:t>
            </a:r>
            <a:r>
              <a:rPr kumimoji="1" lang="en-US" altLang="ja-JP" sz="1200" b="1" dirty="0"/>
              <a:t>75</a:t>
            </a:r>
            <a:r>
              <a:rPr kumimoji="1" lang="ja-JP" altLang="en-US" sz="1200" b="1" dirty="0"/>
              <a:t>整備室の部品</a:t>
            </a:r>
            <a:endParaRPr kumimoji="1" lang="en-US" altLang="ja-JP" sz="1200" b="1" dirty="0"/>
          </a:p>
          <a:p>
            <a:r>
              <a:rPr lang="ja-JP" altLang="en-US" sz="1200" dirty="0">
                <a:solidFill>
                  <a:schemeClr val="accent1">
                    <a:lumMod val="60000"/>
                    <a:lumOff val="40000"/>
                  </a:schemeClr>
                </a:solidFill>
              </a:rPr>
              <a:t>□</a:t>
            </a:r>
            <a:r>
              <a:rPr lang="ja-JP" altLang="en-US" sz="1200" b="1" dirty="0"/>
              <a:t>リョービ</a:t>
            </a:r>
            <a:endParaRPr kumimoji="1" lang="ja-JP" altLang="en-US" sz="1200" b="1" dirty="0"/>
          </a:p>
        </p:txBody>
      </p:sp>
      <p:cxnSp>
        <p:nvCxnSpPr>
          <p:cNvPr id="42" name="直線矢印コネクタ 41"/>
          <p:cNvCxnSpPr/>
          <p:nvPr/>
        </p:nvCxnSpPr>
        <p:spPr>
          <a:xfrm flipH="1" flipV="1">
            <a:off x="10266632" y="5089649"/>
            <a:ext cx="400251" cy="249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グループ化 42"/>
          <p:cNvGrpSpPr/>
          <p:nvPr/>
        </p:nvGrpSpPr>
        <p:grpSpPr>
          <a:xfrm>
            <a:off x="10679776" y="4274321"/>
            <a:ext cx="1224136" cy="1038330"/>
            <a:chOff x="9143207" y="1497973"/>
            <a:chExt cx="1334837" cy="1132228"/>
          </a:xfrm>
        </p:grpSpPr>
        <p:pic>
          <p:nvPicPr>
            <p:cNvPr id="38" name="図 37"/>
            <p:cNvPicPr>
              <a:picLocks noChangeAspect="1"/>
            </p:cNvPicPr>
            <p:nvPr/>
          </p:nvPicPr>
          <p:blipFill rotWithShape="1">
            <a:blip r:embed="rId6">
              <a:extLst>
                <a:ext uri="{28A0092B-C50C-407E-A947-70E740481C1C}">
                  <a14:useLocalDpi xmlns:a14="http://schemas.microsoft.com/office/drawing/2010/main" val="0"/>
                </a:ext>
              </a:extLst>
            </a:blip>
            <a:srcRect l="12786" r="25322" b="6671"/>
            <a:stretch/>
          </p:blipFill>
          <p:spPr>
            <a:xfrm>
              <a:off x="9143207" y="1497973"/>
              <a:ext cx="1334837" cy="1132228"/>
            </a:xfrm>
            <a:prstGeom prst="rect">
              <a:avLst/>
            </a:prstGeom>
          </p:spPr>
        </p:pic>
        <p:sp>
          <p:nvSpPr>
            <p:cNvPr id="39" name="角丸四角形 38"/>
            <p:cNvSpPr/>
            <p:nvPr/>
          </p:nvSpPr>
          <p:spPr>
            <a:xfrm>
              <a:off x="9552384" y="1628800"/>
              <a:ext cx="295629" cy="28538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角丸四角形 45"/>
            <p:cNvSpPr/>
            <p:nvPr/>
          </p:nvSpPr>
          <p:spPr>
            <a:xfrm>
              <a:off x="9840416" y="1628800"/>
              <a:ext cx="295629" cy="28538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角丸四角形 46"/>
            <p:cNvSpPr/>
            <p:nvPr/>
          </p:nvSpPr>
          <p:spPr>
            <a:xfrm>
              <a:off x="10140941" y="1628799"/>
              <a:ext cx="295629" cy="28538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角丸四角形 47"/>
            <p:cNvSpPr/>
            <p:nvPr/>
          </p:nvSpPr>
          <p:spPr>
            <a:xfrm>
              <a:off x="9547051" y="1949825"/>
              <a:ext cx="295629" cy="28538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角丸四角形 48"/>
            <p:cNvSpPr/>
            <p:nvPr/>
          </p:nvSpPr>
          <p:spPr>
            <a:xfrm>
              <a:off x="9840633" y="1948716"/>
              <a:ext cx="295629" cy="285385"/>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角丸四角形 49"/>
            <p:cNvSpPr/>
            <p:nvPr/>
          </p:nvSpPr>
          <p:spPr>
            <a:xfrm>
              <a:off x="9254307" y="1624830"/>
              <a:ext cx="295629" cy="28538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角丸四角形 50"/>
            <p:cNvSpPr/>
            <p:nvPr/>
          </p:nvSpPr>
          <p:spPr>
            <a:xfrm>
              <a:off x="9250399" y="1945111"/>
              <a:ext cx="295629" cy="285385"/>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3" name="正方形/長方形 52"/>
          <p:cNvSpPr/>
          <p:nvPr/>
        </p:nvSpPr>
        <p:spPr>
          <a:xfrm>
            <a:off x="9250328" y="4795433"/>
            <a:ext cx="213165" cy="728464"/>
          </a:xfrm>
          <a:prstGeom prst="rect">
            <a:avLst/>
          </a:prstGeom>
          <a:solidFill>
            <a:srgbClr val="F0F7EC"/>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p:cNvSpPr txBox="1"/>
          <p:nvPr/>
        </p:nvSpPr>
        <p:spPr>
          <a:xfrm>
            <a:off x="9208020" y="5022195"/>
            <a:ext cx="323969" cy="276999"/>
          </a:xfrm>
          <a:prstGeom prst="rect">
            <a:avLst/>
          </a:prstGeom>
          <a:noFill/>
        </p:spPr>
        <p:txBody>
          <a:bodyPr wrap="square" rtlCol="0">
            <a:spAutoFit/>
          </a:bodyPr>
          <a:lstStyle/>
          <a:p>
            <a:pPr algn="ctr"/>
            <a:r>
              <a:rPr lang="ja-JP" altLang="en-US" sz="1200" b="1" dirty="0"/>
              <a:t>実</a:t>
            </a:r>
            <a:endParaRPr kumimoji="1" lang="ja-JP" altLang="en-US" sz="1200" b="1" dirty="0"/>
          </a:p>
        </p:txBody>
      </p:sp>
      <p:sp>
        <p:nvSpPr>
          <p:cNvPr id="57" name="テキスト ボックス 56"/>
          <p:cNvSpPr txBox="1"/>
          <p:nvPr/>
        </p:nvSpPr>
        <p:spPr>
          <a:xfrm>
            <a:off x="10545616" y="3614044"/>
            <a:ext cx="1383712" cy="261610"/>
          </a:xfrm>
          <a:prstGeom prst="rect">
            <a:avLst/>
          </a:prstGeom>
          <a:noFill/>
        </p:spPr>
        <p:txBody>
          <a:bodyPr wrap="none" rtlCol="0">
            <a:spAutoFit/>
          </a:bodyPr>
          <a:lstStyle/>
          <a:p>
            <a:r>
              <a:rPr lang="ja-JP" altLang="en-US" sz="1100" dirty="0"/>
              <a:t>ｲﾝﾊﾞｰﾀｰであふれる</a:t>
            </a:r>
            <a:endParaRPr kumimoji="1" lang="ja-JP" altLang="en-US" sz="1100" dirty="0"/>
          </a:p>
        </p:txBody>
      </p:sp>
      <p:sp>
        <p:nvSpPr>
          <p:cNvPr id="61" name="テキスト ボックス 60"/>
          <p:cNvSpPr txBox="1"/>
          <p:nvPr/>
        </p:nvSpPr>
        <p:spPr>
          <a:xfrm>
            <a:off x="6596393" y="804855"/>
            <a:ext cx="2169184" cy="369332"/>
          </a:xfrm>
          <a:prstGeom prst="rect">
            <a:avLst/>
          </a:prstGeom>
          <a:noFill/>
        </p:spPr>
        <p:txBody>
          <a:bodyPr wrap="none" rtlCol="0">
            <a:spAutoFit/>
          </a:bodyPr>
          <a:lstStyle/>
          <a:p>
            <a:r>
              <a:rPr kumimoji="1" lang="ja-JP" altLang="en-US" dirty="0"/>
              <a:t>＜現状</a:t>
            </a:r>
            <a:r>
              <a:rPr kumimoji="1" lang="en-US" altLang="ja-JP" dirty="0"/>
              <a:t>(</a:t>
            </a:r>
            <a:r>
              <a:rPr kumimoji="1" lang="ja-JP" altLang="en-US" dirty="0"/>
              <a:t>変化点前</a:t>
            </a:r>
            <a:r>
              <a:rPr kumimoji="1" lang="en-US" altLang="ja-JP" dirty="0"/>
              <a:t>)</a:t>
            </a:r>
            <a:r>
              <a:rPr kumimoji="1" lang="ja-JP" altLang="en-US" dirty="0"/>
              <a:t>＞</a:t>
            </a:r>
          </a:p>
        </p:txBody>
      </p:sp>
      <p:sp>
        <p:nvSpPr>
          <p:cNvPr id="45" name="テキスト ボックス 44"/>
          <p:cNvSpPr txBox="1"/>
          <p:nvPr/>
        </p:nvSpPr>
        <p:spPr>
          <a:xfrm>
            <a:off x="312361" y="1247771"/>
            <a:ext cx="5117106" cy="338554"/>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en-US" altLang="ja-JP" sz="1600" dirty="0"/>
              <a:t>1</a:t>
            </a:r>
            <a:r>
              <a:rPr kumimoji="1" lang="ja-JP" altLang="en-US" sz="1600" dirty="0"/>
              <a:t>便分の実とﾘｮｰﾋﾞ</a:t>
            </a:r>
            <a:r>
              <a:rPr kumimoji="1" lang="en-US" altLang="ja-JP" sz="1600" dirty="0"/>
              <a:t>､</a:t>
            </a:r>
            <a:r>
              <a:rPr kumimoji="1" lang="ja-JP" altLang="en-US" sz="1600" dirty="0"/>
              <a:t>ｲﾝﾊﾞｰﾀｰ以外は</a:t>
            </a:r>
            <a:r>
              <a:rPr lang="ja-JP" altLang="en-US" sz="1600" dirty="0"/>
              <a:t>順立装置に入る設計</a:t>
            </a:r>
            <a:endParaRPr kumimoji="1" lang="en-US" altLang="ja-JP" sz="1600" dirty="0"/>
          </a:p>
        </p:txBody>
      </p:sp>
      <p:sp>
        <p:nvSpPr>
          <p:cNvPr id="62" name="テキスト ボックス 61"/>
          <p:cNvSpPr txBox="1"/>
          <p:nvPr/>
        </p:nvSpPr>
        <p:spPr>
          <a:xfrm>
            <a:off x="6064626" y="1189809"/>
            <a:ext cx="4185761" cy="584775"/>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kumimoji="1" lang="ja-JP" altLang="en-US" sz="1600" dirty="0"/>
              <a:t>全て実で溢れている。ｲﾝﾊﾞｰﾀｰが異常に多い</a:t>
            </a:r>
            <a:endParaRPr kumimoji="1" lang="en-US" altLang="ja-JP" sz="1600" dirty="0"/>
          </a:p>
          <a:p>
            <a:r>
              <a:rPr lang="en-US" altLang="ja-JP" sz="1600" dirty="0"/>
              <a:t>75</a:t>
            </a:r>
            <a:r>
              <a:rPr lang="ja-JP" altLang="en-US" sz="1600" dirty="0"/>
              <a:t>整備室の部品も置かれている</a:t>
            </a:r>
            <a:endParaRPr kumimoji="1" lang="en-US" altLang="ja-JP" sz="1600" dirty="0"/>
          </a:p>
        </p:txBody>
      </p:sp>
      <p:sp>
        <p:nvSpPr>
          <p:cNvPr id="52" name="正方形/長方形 51"/>
          <p:cNvSpPr/>
          <p:nvPr/>
        </p:nvSpPr>
        <p:spPr>
          <a:xfrm>
            <a:off x="10486563" y="1331032"/>
            <a:ext cx="648072" cy="1187987"/>
          </a:xfrm>
          <a:prstGeom prst="rect">
            <a:avLst/>
          </a:prstGeom>
          <a:solidFill>
            <a:srgbClr val="ECF1F9"/>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5" name="テキスト ボックス 54"/>
          <p:cNvSpPr txBox="1"/>
          <p:nvPr/>
        </p:nvSpPr>
        <p:spPr>
          <a:xfrm>
            <a:off x="10578792" y="1614869"/>
            <a:ext cx="492443" cy="830997"/>
          </a:xfrm>
          <a:prstGeom prst="rect">
            <a:avLst/>
          </a:prstGeom>
          <a:noFill/>
        </p:spPr>
        <p:txBody>
          <a:bodyPr wrap="none" rtlCol="0">
            <a:spAutoFit/>
          </a:bodyPr>
          <a:lstStyle/>
          <a:p>
            <a:r>
              <a:rPr lang="ja-JP" altLang="en-US" sz="1200" b="1" dirty="0"/>
              <a:t>空</a:t>
            </a:r>
            <a:endParaRPr lang="en-US" altLang="ja-JP" sz="1200" b="1" dirty="0"/>
          </a:p>
          <a:p>
            <a:endParaRPr kumimoji="1" lang="en-US" altLang="ja-JP" sz="1200" b="1" dirty="0"/>
          </a:p>
          <a:p>
            <a:r>
              <a:rPr kumimoji="1" lang="ja-JP" altLang="en-US" sz="1200" b="1" dirty="0"/>
              <a:t>軒下</a:t>
            </a:r>
            <a:endParaRPr kumimoji="1" lang="en-US" altLang="ja-JP" sz="1200" b="1" dirty="0"/>
          </a:p>
          <a:p>
            <a:endParaRPr kumimoji="1" lang="ja-JP" altLang="en-US" sz="1200" b="1" dirty="0"/>
          </a:p>
        </p:txBody>
      </p:sp>
      <p:sp>
        <p:nvSpPr>
          <p:cNvPr id="59" name="正方形/長方形 58"/>
          <p:cNvSpPr/>
          <p:nvPr/>
        </p:nvSpPr>
        <p:spPr>
          <a:xfrm>
            <a:off x="8754463" y="2199887"/>
            <a:ext cx="648072" cy="1556295"/>
          </a:xfrm>
          <a:prstGeom prst="rect">
            <a:avLst/>
          </a:prstGeom>
          <a:solidFill>
            <a:srgbClr val="FFFF99"/>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8" name="テキスト ボックス 57"/>
          <p:cNvSpPr txBox="1"/>
          <p:nvPr/>
        </p:nvSpPr>
        <p:spPr>
          <a:xfrm>
            <a:off x="8708598" y="2618323"/>
            <a:ext cx="740549" cy="938719"/>
          </a:xfrm>
          <a:prstGeom prst="rect">
            <a:avLst/>
          </a:prstGeom>
          <a:noFill/>
        </p:spPr>
        <p:txBody>
          <a:bodyPr wrap="square" rtlCol="0">
            <a:spAutoFit/>
          </a:bodyPr>
          <a:lstStyle/>
          <a:p>
            <a:r>
              <a:rPr lang="ja-JP" altLang="en-US" sz="1100" b="1" dirty="0"/>
              <a:t>ｲﾝﾊﾞｰﾀｰが</a:t>
            </a:r>
            <a:r>
              <a:rPr lang="en-US" altLang="ja-JP" sz="1100" b="1" dirty="0"/>
              <a:t>6-8</a:t>
            </a:r>
            <a:r>
              <a:rPr lang="ja-JP" altLang="en-US" sz="1100" b="1" dirty="0"/>
              <a:t>割程度占めている</a:t>
            </a:r>
            <a:endParaRPr kumimoji="1" lang="ja-JP" altLang="en-US" sz="1100" b="1" dirty="0"/>
          </a:p>
        </p:txBody>
      </p:sp>
      <p:sp>
        <p:nvSpPr>
          <p:cNvPr id="60" name="テキスト ボックス 59"/>
          <p:cNvSpPr txBox="1"/>
          <p:nvPr/>
        </p:nvSpPr>
        <p:spPr>
          <a:xfrm>
            <a:off x="8926166" y="3990185"/>
            <a:ext cx="338554" cy="276999"/>
          </a:xfrm>
          <a:prstGeom prst="rect">
            <a:avLst/>
          </a:prstGeom>
          <a:noFill/>
        </p:spPr>
        <p:txBody>
          <a:bodyPr wrap="none" rtlCol="0">
            <a:spAutoFit/>
          </a:bodyPr>
          <a:lstStyle/>
          <a:p>
            <a:r>
              <a:rPr kumimoji="1" lang="ja-JP" altLang="en-US" sz="1200" b="1" dirty="0"/>
              <a:t>実</a:t>
            </a:r>
          </a:p>
        </p:txBody>
      </p:sp>
      <p:sp>
        <p:nvSpPr>
          <p:cNvPr id="64" name="テキスト ボックス 63"/>
          <p:cNvSpPr txBox="1"/>
          <p:nvPr/>
        </p:nvSpPr>
        <p:spPr>
          <a:xfrm>
            <a:off x="3474473" y="2311934"/>
            <a:ext cx="364202" cy="307777"/>
          </a:xfrm>
          <a:prstGeom prst="rect">
            <a:avLst/>
          </a:prstGeom>
          <a:noFill/>
        </p:spPr>
        <p:txBody>
          <a:bodyPr wrap="none" rtlCol="0">
            <a:spAutoFit/>
          </a:bodyPr>
          <a:lstStyle/>
          <a:p>
            <a:r>
              <a:rPr lang="ja-JP" altLang="en-US" sz="1400" b="1" dirty="0"/>
              <a:t>空</a:t>
            </a:r>
            <a:endParaRPr lang="en-US" altLang="ja-JP" sz="1400" b="1" dirty="0"/>
          </a:p>
        </p:txBody>
      </p:sp>
      <p:sp>
        <p:nvSpPr>
          <p:cNvPr id="65" name="テキスト ボックス 64"/>
          <p:cNvSpPr txBox="1"/>
          <p:nvPr/>
        </p:nvSpPr>
        <p:spPr>
          <a:xfrm>
            <a:off x="3474473" y="3670520"/>
            <a:ext cx="364202" cy="307777"/>
          </a:xfrm>
          <a:prstGeom prst="rect">
            <a:avLst/>
          </a:prstGeom>
          <a:noFill/>
        </p:spPr>
        <p:txBody>
          <a:bodyPr wrap="none" rtlCol="0">
            <a:spAutoFit/>
          </a:bodyPr>
          <a:lstStyle/>
          <a:p>
            <a:r>
              <a:rPr lang="ja-JP" altLang="en-US" sz="1400" b="1" dirty="0"/>
              <a:t>実</a:t>
            </a:r>
            <a:endParaRPr lang="en-US" altLang="ja-JP" sz="1400" b="1" dirty="0"/>
          </a:p>
        </p:txBody>
      </p:sp>
      <p:sp>
        <p:nvSpPr>
          <p:cNvPr id="56" name="二等辺三角形 55"/>
          <p:cNvSpPr/>
          <p:nvPr/>
        </p:nvSpPr>
        <p:spPr>
          <a:xfrm rot="16200000">
            <a:off x="9464281" y="2610097"/>
            <a:ext cx="835619" cy="1208951"/>
          </a:xfrm>
          <a:prstGeom prst="triangle">
            <a:avLst>
              <a:gd name="adj" fmla="val 84891"/>
            </a:avLst>
          </a:prstGeom>
          <a:solidFill>
            <a:schemeClr val="accent2">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6563" y="2802335"/>
            <a:ext cx="1472462" cy="830047"/>
          </a:xfrm>
          <a:prstGeom prst="rect">
            <a:avLst/>
          </a:prstGeom>
        </p:spPr>
      </p:pic>
      <p:sp>
        <p:nvSpPr>
          <p:cNvPr id="6" name="正方形/長方形 5"/>
          <p:cNvSpPr/>
          <p:nvPr/>
        </p:nvSpPr>
        <p:spPr>
          <a:xfrm>
            <a:off x="9595257" y="2310972"/>
            <a:ext cx="702783" cy="320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正方形/長方形 65"/>
          <p:cNvSpPr/>
          <p:nvPr/>
        </p:nvSpPr>
        <p:spPr>
          <a:xfrm>
            <a:off x="9418148" y="3848903"/>
            <a:ext cx="888187" cy="320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237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116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正方形/長方形 122">
            <a:extLst>
              <a:ext uri="{FF2B5EF4-FFF2-40B4-BE49-F238E27FC236}">
                <a16:creationId xmlns:a16="http://schemas.microsoft.com/office/drawing/2014/main" xmlns="" id="{D212AE45-1575-4EBC-853F-1FF83FE74AE1}"/>
              </a:ext>
            </a:extLst>
          </p:cNvPr>
          <p:cNvSpPr/>
          <p:nvPr/>
        </p:nvSpPr>
        <p:spPr>
          <a:xfrm>
            <a:off x="9285825" y="2927490"/>
            <a:ext cx="2560511" cy="264104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正方形/長方形 120">
            <a:extLst>
              <a:ext uri="{FF2B5EF4-FFF2-40B4-BE49-F238E27FC236}">
                <a16:creationId xmlns:a16="http://schemas.microsoft.com/office/drawing/2014/main" xmlns="" id="{F5089213-172A-4AEE-9564-CA0B519E7F32}"/>
              </a:ext>
            </a:extLst>
          </p:cNvPr>
          <p:cNvSpPr/>
          <p:nvPr/>
        </p:nvSpPr>
        <p:spPr>
          <a:xfrm>
            <a:off x="6282193" y="2951545"/>
            <a:ext cx="2560511" cy="2641041"/>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正方形/長方形 112">
            <a:extLst>
              <a:ext uri="{FF2B5EF4-FFF2-40B4-BE49-F238E27FC236}">
                <a16:creationId xmlns:a16="http://schemas.microsoft.com/office/drawing/2014/main" xmlns="" id="{070AA1A9-F779-449D-A11C-A4F1453F7623}"/>
              </a:ext>
            </a:extLst>
          </p:cNvPr>
          <p:cNvSpPr/>
          <p:nvPr/>
        </p:nvSpPr>
        <p:spPr>
          <a:xfrm>
            <a:off x="3283378" y="2947223"/>
            <a:ext cx="2560511" cy="264536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a:extLst>
              <a:ext uri="{FF2B5EF4-FFF2-40B4-BE49-F238E27FC236}">
                <a16:creationId xmlns:a16="http://schemas.microsoft.com/office/drawing/2014/main" xmlns="" id="{16B9726D-8277-4D57-9CD1-CA5D5F32203C}"/>
              </a:ext>
            </a:extLst>
          </p:cNvPr>
          <p:cNvSpPr/>
          <p:nvPr/>
        </p:nvSpPr>
        <p:spPr>
          <a:xfrm>
            <a:off x="288102" y="2947223"/>
            <a:ext cx="2567133" cy="2672635"/>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日付プレースホルダー 3">
            <a:extLst>
              <a:ext uri="{FF2B5EF4-FFF2-40B4-BE49-F238E27FC236}">
                <a16:creationId xmlns:a16="http://schemas.microsoft.com/office/drawing/2014/main" xmlns="" id="{68A3DD0F-12C0-4FED-82FC-DDC756547764}"/>
              </a:ext>
            </a:extLst>
          </p:cNvPr>
          <p:cNvSpPr>
            <a:spLocks noGrp="1"/>
          </p:cNvSpPr>
          <p:nvPr>
            <p:ph type="dt" sz="half" idx="19"/>
          </p:nvPr>
        </p:nvSpPr>
        <p:spPr/>
        <p:txBody>
          <a:bodyPr/>
          <a:lstStyle/>
          <a:p>
            <a:fld id="{FCAFAC13-DB77-42F2-BE26-45BA5532FD50}" type="datetime4">
              <a:rPr lang="en-US" altLang="ja-JP" smtClean="0"/>
              <a:pPr/>
              <a:t>2023年 11月 17日 </a:t>
            </a:fld>
            <a:endParaRPr lang="en-US" dirty="0"/>
          </a:p>
        </p:txBody>
      </p:sp>
      <p:sp>
        <p:nvSpPr>
          <p:cNvPr id="5" name="テキスト ボックス 4">
            <a:extLst>
              <a:ext uri="{FF2B5EF4-FFF2-40B4-BE49-F238E27FC236}">
                <a16:creationId xmlns:a16="http://schemas.microsoft.com/office/drawing/2014/main" xmlns="" id="{14864854-829B-48CE-8786-10773A7AD264}"/>
              </a:ext>
            </a:extLst>
          </p:cNvPr>
          <p:cNvSpPr txBox="1"/>
          <p:nvPr/>
        </p:nvSpPr>
        <p:spPr>
          <a:xfrm>
            <a:off x="4081996" y="79071"/>
            <a:ext cx="7988160" cy="246221"/>
          </a:xfrm>
          <a:prstGeom prst="rect">
            <a:avLst/>
          </a:prstGeom>
          <a:solidFill>
            <a:schemeClr val="accent6">
              <a:lumMod val="20000"/>
              <a:lumOff val="80000"/>
            </a:schemeClr>
          </a:solidFill>
          <a:ln>
            <a:solidFill>
              <a:schemeClr val="tx1"/>
            </a:solidFill>
          </a:ln>
        </p:spPr>
        <p:txBody>
          <a:bodyPr wrap="square" rtlCol="0">
            <a:spAutoFit/>
          </a:bodyPr>
          <a:lstStyle/>
          <a:p>
            <a:r>
              <a:rPr lang="ja-JP" altLang="en-US" sz="1000" b="1" dirty="0"/>
              <a:t>あるべき姿</a:t>
            </a:r>
            <a:r>
              <a:rPr lang="ja-JP" altLang="en-US" sz="1000" dirty="0"/>
              <a:t>：現場側で適正化活動を行っている（現場の仕事は維持管理）</a:t>
            </a:r>
            <a:endParaRPr lang="en-US" altLang="ja-JP" sz="1000" dirty="0"/>
          </a:p>
        </p:txBody>
      </p:sp>
      <p:sp>
        <p:nvSpPr>
          <p:cNvPr id="6" name="テキスト ボックス 5">
            <a:extLst>
              <a:ext uri="{FF2B5EF4-FFF2-40B4-BE49-F238E27FC236}">
                <a16:creationId xmlns:a16="http://schemas.microsoft.com/office/drawing/2014/main" xmlns="" id="{987169F9-0814-4B1D-A4F3-A66E1750EF3A}"/>
              </a:ext>
            </a:extLst>
          </p:cNvPr>
          <p:cNvSpPr txBox="1"/>
          <p:nvPr/>
        </p:nvSpPr>
        <p:spPr>
          <a:xfrm>
            <a:off x="4103225" y="1478881"/>
            <a:ext cx="7988161" cy="246221"/>
          </a:xfrm>
          <a:prstGeom prst="rect">
            <a:avLst/>
          </a:prstGeom>
          <a:solidFill>
            <a:schemeClr val="accent5">
              <a:lumMod val="20000"/>
              <a:lumOff val="80000"/>
            </a:schemeClr>
          </a:solidFill>
          <a:ln>
            <a:solidFill>
              <a:schemeClr val="tx2"/>
            </a:solidFill>
          </a:ln>
        </p:spPr>
        <p:txBody>
          <a:bodyPr wrap="square">
            <a:spAutoFit/>
          </a:bodyPr>
          <a:lstStyle/>
          <a:p>
            <a:r>
              <a:rPr lang="ja-JP" altLang="en-US" sz="1000" b="1" dirty="0">
                <a:solidFill>
                  <a:schemeClr val="accent1"/>
                </a:solidFill>
              </a:rPr>
              <a:t>現状</a:t>
            </a:r>
            <a:r>
              <a:rPr lang="ja-JP" altLang="en-US" sz="1000" dirty="0">
                <a:solidFill>
                  <a:schemeClr val="accent1"/>
                </a:solidFill>
              </a:rPr>
              <a:t>：現場側が適正化活動をできていない（過多や欠品など在庫異常が発生している）</a:t>
            </a:r>
            <a:endParaRPr lang="ja-JP" altLang="en-US" sz="1000" dirty="0"/>
          </a:p>
        </p:txBody>
      </p:sp>
      <p:sp>
        <p:nvSpPr>
          <p:cNvPr id="7" name="テキスト ボックス 6">
            <a:extLst>
              <a:ext uri="{FF2B5EF4-FFF2-40B4-BE49-F238E27FC236}">
                <a16:creationId xmlns:a16="http://schemas.microsoft.com/office/drawing/2014/main" xmlns="" id="{3C8755AC-8F9E-47B9-BC00-E6EBDE46F54B}"/>
              </a:ext>
            </a:extLst>
          </p:cNvPr>
          <p:cNvSpPr txBox="1"/>
          <p:nvPr/>
        </p:nvSpPr>
        <p:spPr>
          <a:xfrm>
            <a:off x="4103226" y="2090195"/>
            <a:ext cx="4926918" cy="248336"/>
          </a:xfrm>
          <a:prstGeom prst="rect">
            <a:avLst/>
          </a:prstGeom>
          <a:solidFill>
            <a:srgbClr val="FFFF00"/>
          </a:solidFill>
          <a:ln>
            <a:solidFill>
              <a:schemeClr val="tx1"/>
            </a:solidFill>
          </a:ln>
        </p:spPr>
        <p:txBody>
          <a:bodyPr wrap="square" rtlCol="0">
            <a:spAutoFit/>
          </a:bodyPr>
          <a:lstStyle/>
          <a:p>
            <a:r>
              <a:rPr lang="ja-JP" altLang="en-US" sz="1000" b="1" dirty="0">
                <a:solidFill>
                  <a:schemeClr val="accent1"/>
                </a:solidFill>
              </a:rPr>
              <a:t>問題：</a:t>
            </a:r>
            <a:r>
              <a:rPr lang="ja-JP" altLang="en-US" sz="1000" dirty="0">
                <a:solidFill>
                  <a:schemeClr val="accent1"/>
                </a:solidFill>
              </a:rPr>
              <a:t>現場側は分析をして問題を把握する余裕がない。</a:t>
            </a:r>
            <a:endParaRPr lang="en-US" altLang="ja-JP" sz="1000" dirty="0">
              <a:solidFill>
                <a:schemeClr val="accent1"/>
              </a:solidFill>
            </a:endParaRPr>
          </a:p>
        </p:txBody>
      </p:sp>
      <p:cxnSp>
        <p:nvCxnSpPr>
          <p:cNvPr id="9" name="コネクタ: カギ線 8">
            <a:extLst>
              <a:ext uri="{FF2B5EF4-FFF2-40B4-BE49-F238E27FC236}">
                <a16:creationId xmlns:a16="http://schemas.microsoft.com/office/drawing/2014/main" xmlns="" id="{95AB75E5-ED2B-4CC1-A150-B85977B99C58}"/>
              </a:ext>
            </a:extLst>
          </p:cNvPr>
          <p:cNvCxnSpPr>
            <a:cxnSpLocks/>
          </p:cNvCxnSpPr>
          <p:nvPr/>
        </p:nvCxnSpPr>
        <p:spPr>
          <a:xfrm rot="16200000" flipH="1">
            <a:off x="3684330" y="1804301"/>
            <a:ext cx="612374" cy="216584"/>
          </a:xfrm>
          <a:prstGeom prst="bentConnector2">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xmlns="" id="{7D034900-6FA7-442A-90D5-7670541CFE60}"/>
              </a:ext>
            </a:extLst>
          </p:cNvPr>
          <p:cNvCxnSpPr>
            <a:cxnSpLocks/>
          </p:cNvCxnSpPr>
          <p:nvPr/>
        </p:nvCxnSpPr>
        <p:spPr>
          <a:xfrm rot="10800000" flipH="1" flipV="1">
            <a:off x="4086006" y="202182"/>
            <a:ext cx="21229" cy="1399810"/>
          </a:xfrm>
          <a:prstGeom prst="bentConnector3">
            <a:avLst>
              <a:gd name="adj1" fmla="val -944590"/>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xmlns="" id="{9CA7ADB4-AC38-4FB8-BA82-74D76776248B}"/>
              </a:ext>
            </a:extLst>
          </p:cNvPr>
          <p:cNvSpPr/>
          <p:nvPr/>
        </p:nvSpPr>
        <p:spPr>
          <a:xfrm>
            <a:off x="288102" y="2509070"/>
            <a:ext cx="2571466" cy="39003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t>現場で起こっている問題は？</a:t>
            </a:r>
          </a:p>
        </p:txBody>
      </p:sp>
      <p:sp>
        <p:nvSpPr>
          <p:cNvPr id="19" name="正方形/長方形 18">
            <a:extLst>
              <a:ext uri="{FF2B5EF4-FFF2-40B4-BE49-F238E27FC236}">
                <a16:creationId xmlns:a16="http://schemas.microsoft.com/office/drawing/2014/main" xmlns="" id="{56EB5098-8841-44D5-AB9A-531ADE93C631}"/>
              </a:ext>
            </a:extLst>
          </p:cNvPr>
          <p:cNvSpPr/>
          <p:nvPr/>
        </p:nvSpPr>
        <p:spPr>
          <a:xfrm>
            <a:off x="3287343" y="2509070"/>
            <a:ext cx="2571466" cy="39003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t>関係する因子は？</a:t>
            </a:r>
          </a:p>
        </p:txBody>
      </p:sp>
      <p:sp>
        <p:nvSpPr>
          <p:cNvPr id="20" name="フローチャート: 抜出し 19">
            <a:extLst>
              <a:ext uri="{FF2B5EF4-FFF2-40B4-BE49-F238E27FC236}">
                <a16:creationId xmlns:a16="http://schemas.microsoft.com/office/drawing/2014/main" xmlns="" id="{F8CC5631-C7B2-449C-99CC-E7BBF1952CF3}"/>
              </a:ext>
            </a:extLst>
          </p:cNvPr>
          <p:cNvSpPr/>
          <p:nvPr/>
        </p:nvSpPr>
        <p:spPr>
          <a:xfrm rot="5400000">
            <a:off x="3016035" y="2661640"/>
            <a:ext cx="183986" cy="8489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xmlns="" id="{E017C689-861A-4BDE-B736-5B5286DC8502}"/>
              </a:ext>
            </a:extLst>
          </p:cNvPr>
          <p:cNvSpPr/>
          <p:nvPr/>
        </p:nvSpPr>
        <p:spPr>
          <a:xfrm>
            <a:off x="6286584" y="2497079"/>
            <a:ext cx="2571466" cy="39003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t>根本的な原因は？</a:t>
            </a:r>
          </a:p>
        </p:txBody>
      </p:sp>
      <p:sp>
        <p:nvSpPr>
          <p:cNvPr id="22" name="楕円 21">
            <a:extLst>
              <a:ext uri="{FF2B5EF4-FFF2-40B4-BE49-F238E27FC236}">
                <a16:creationId xmlns:a16="http://schemas.microsoft.com/office/drawing/2014/main" xmlns="" id="{790CA7B7-B522-4822-B0E0-D489877A5FA9}"/>
              </a:ext>
            </a:extLst>
          </p:cNvPr>
          <p:cNvSpPr/>
          <p:nvPr/>
        </p:nvSpPr>
        <p:spPr>
          <a:xfrm>
            <a:off x="938819" y="3223545"/>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仮置き場でモノが溢れる</a:t>
            </a:r>
          </a:p>
        </p:txBody>
      </p:sp>
      <p:sp>
        <p:nvSpPr>
          <p:cNvPr id="23" name="正方形/長方形 22">
            <a:extLst>
              <a:ext uri="{FF2B5EF4-FFF2-40B4-BE49-F238E27FC236}">
                <a16:creationId xmlns:a16="http://schemas.microsoft.com/office/drawing/2014/main" xmlns="" id="{1F7439B7-6141-4E2B-A290-BF33AB8D02E4}"/>
              </a:ext>
            </a:extLst>
          </p:cNvPr>
          <p:cNvSpPr/>
          <p:nvPr/>
        </p:nvSpPr>
        <p:spPr>
          <a:xfrm>
            <a:off x="9285825" y="2497079"/>
            <a:ext cx="2571465" cy="390038"/>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t>対策方法は？</a:t>
            </a:r>
          </a:p>
        </p:txBody>
      </p:sp>
      <p:sp>
        <p:nvSpPr>
          <p:cNvPr id="26" name="フローチャート: 抜出し 25">
            <a:extLst>
              <a:ext uri="{FF2B5EF4-FFF2-40B4-BE49-F238E27FC236}">
                <a16:creationId xmlns:a16="http://schemas.microsoft.com/office/drawing/2014/main" xmlns="" id="{84006C13-076F-4E5A-8F47-F047E61F7FF4}"/>
              </a:ext>
            </a:extLst>
          </p:cNvPr>
          <p:cNvSpPr/>
          <p:nvPr/>
        </p:nvSpPr>
        <p:spPr>
          <a:xfrm rot="5400000">
            <a:off x="5980703" y="2667283"/>
            <a:ext cx="183986" cy="8489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抜出し 26">
            <a:extLst>
              <a:ext uri="{FF2B5EF4-FFF2-40B4-BE49-F238E27FC236}">
                <a16:creationId xmlns:a16="http://schemas.microsoft.com/office/drawing/2014/main" xmlns="" id="{A08F6016-D91C-4B11-BE3C-6838707DFB9D}"/>
              </a:ext>
            </a:extLst>
          </p:cNvPr>
          <p:cNvSpPr/>
          <p:nvPr/>
        </p:nvSpPr>
        <p:spPr>
          <a:xfrm rot="5400000">
            <a:off x="8979944" y="2649649"/>
            <a:ext cx="183986" cy="8489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xmlns="" id="{F1CA858C-3EC1-404B-9785-4A11C0D8107B}"/>
              </a:ext>
            </a:extLst>
          </p:cNvPr>
          <p:cNvSpPr/>
          <p:nvPr/>
        </p:nvSpPr>
        <p:spPr>
          <a:xfrm>
            <a:off x="938819" y="4035403"/>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在庫の</a:t>
            </a:r>
            <a:endParaRPr kumimoji="1" lang="en-US" altLang="ja-JP" sz="1000" dirty="0"/>
          </a:p>
          <a:p>
            <a:pPr algn="ctr"/>
            <a:r>
              <a:rPr kumimoji="1" lang="ja-JP" altLang="en-US" sz="1000" dirty="0"/>
              <a:t>欠品</a:t>
            </a:r>
          </a:p>
        </p:txBody>
      </p:sp>
      <p:sp>
        <p:nvSpPr>
          <p:cNvPr id="29" name="楕円 28">
            <a:extLst>
              <a:ext uri="{FF2B5EF4-FFF2-40B4-BE49-F238E27FC236}">
                <a16:creationId xmlns:a16="http://schemas.microsoft.com/office/drawing/2014/main" xmlns="" id="{50800843-FE18-48E8-8146-B336BD2BCC4D}"/>
              </a:ext>
            </a:extLst>
          </p:cNvPr>
          <p:cNvSpPr/>
          <p:nvPr/>
        </p:nvSpPr>
        <p:spPr>
          <a:xfrm>
            <a:off x="3365377" y="3608118"/>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在庫量</a:t>
            </a:r>
          </a:p>
        </p:txBody>
      </p:sp>
      <p:sp>
        <p:nvSpPr>
          <p:cNvPr id="30" name="楕円 29">
            <a:extLst>
              <a:ext uri="{FF2B5EF4-FFF2-40B4-BE49-F238E27FC236}">
                <a16:creationId xmlns:a16="http://schemas.microsoft.com/office/drawing/2014/main" xmlns="" id="{CDB5B30C-A10C-41B9-A62E-591B8CD5A711}"/>
              </a:ext>
            </a:extLst>
          </p:cNvPr>
          <p:cNvSpPr/>
          <p:nvPr/>
        </p:nvSpPr>
        <p:spPr>
          <a:xfrm>
            <a:off x="3380296" y="4548139"/>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LT</a:t>
            </a:r>
            <a:endParaRPr kumimoji="1" lang="ja-JP" altLang="en-US" sz="1000" dirty="0"/>
          </a:p>
        </p:txBody>
      </p:sp>
      <p:sp>
        <p:nvSpPr>
          <p:cNvPr id="31" name="楕円 30">
            <a:extLst>
              <a:ext uri="{FF2B5EF4-FFF2-40B4-BE49-F238E27FC236}">
                <a16:creationId xmlns:a16="http://schemas.microsoft.com/office/drawing/2014/main" xmlns="" id="{1FF5D84D-48C8-4E4E-8514-6F51614260E5}"/>
              </a:ext>
            </a:extLst>
          </p:cNvPr>
          <p:cNvSpPr/>
          <p:nvPr/>
        </p:nvSpPr>
        <p:spPr>
          <a:xfrm>
            <a:off x="4727601" y="3088548"/>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納入回数</a:t>
            </a:r>
          </a:p>
        </p:txBody>
      </p:sp>
      <p:sp>
        <p:nvSpPr>
          <p:cNvPr id="32" name="楕円 31">
            <a:extLst>
              <a:ext uri="{FF2B5EF4-FFF2-40B4-BE49-F238E27FC236}">
                <a16:creationId xmlns:a16="http://schemas.microsoft.com/office/drawing/2014/main" xmlns="" id="{D6B931C4-822D-4417-AF30-4FF98C13E52A}"/>
              </a:ext>
            </a:extLst>
          </p:cNvPr>
          <p:cNvSpPr/>
          <p:nvPr/>
        </p:nvSpPr>
        <p:spPr>
          <a:xfrm>
            <a:off x="4727602" y="4016232"/>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かんばん増減数</a:t>
            </a:r>
          </a:p>
        </p:txBody>
      </p:sp>
      <p:sp>
        <p:nvSpPr>
          <p:cNvPr id="33" name="楕円 32">
            <a:extLst>
              <a:ext uri="{FF2B5EF4-FFF2-40B4-BE49-F238E27FC236}">
                <a16:creationId xmlns:a16="http://schemas.microsoft.com/office/drawing/2014/main" xmlns="" id="{9B0119BA-443E-47E4-8C1C-D5368F988CF2}"/>
              </a:ext>
            </a:extLst>
          </p:cNvPr>
          <p:cNvSpPr/>
          <p:nvPr/>
        </p:nvSpPr>
        <p:spPr>
          <a:xfrm>
            <a:off x="4727602" y="4940449"/>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トラック便</a:t>
            </a:r>
          </a:p>
        </p:txBody>
      </p:sp>
      <p:sp>
        <p:nvSpPr>
          <p:cNvPr id="34" name="楕円 33">
            <a:extLst>
              <a:ext uri="{FF2B5EF4-FFF2-40B4-BE49-F238E27FC236}">
                <a16:creationId xmlns:a16="http://schemas.microsoft.com/office/drawing/2014/main" xmlns="" id="{18695D8D-FA55-4C23-B845-715EC0A9D9CC}"/>
              </a:ext>
            </a:extLst>
          </p:cNvPr>
          <p:cNvSpPr/>
          <p:nvPr/>
        </p:nvSpPr>
        <p:spPr>
          <a:xfrm>
            <a:off x="938819" y="4933761"/>
            <a:ext cx="1033695" cy="5556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00" dirty="0"/>
              <a:t>---</a:t>
            </a:r>
          </a:p>
        </p:txBody>
      </p:sp>
      <p:cxnSp>
        <p:nvCxnSpPr>
          <p:cNvPr id="36" name="直線コネクタ 35">
            <a:extLst>
              <a:ext uri="{FF2B5EF4-FFF2-40B4-BE49-F238E27FC236}">
                <a16:creationId xmlns:a16="http://schemas.microsoft.com/office/drawing/2014/main" xmlns="" id="{DB58B1F3-1EC2-4665-992B-AC0E097F4DF7}"/>
              </a:ext>
            </a:extLst>
          </p:cNvPr>
          <p:cNvCxnSpPr>
            <a:cxnSpLocks/>
            <a:stCxn id="22" idx="6"/>
            <a:endCxn id="29" idx="2"/>
          </p:cNvCxnSpPr>
          <p:nvPr/>
        </p:nvCxnSpPr>
        <p:spPr>
          <a:xfrm>
            <a:off x="1972514" y="3501350"/>
            <a:ext cx="1392863" cy="38457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xmlns="" id="{6F1E701C-DDAB-4FA1-88CD-627D58C9ABB1}"/>
              </a:ext>
            </a:extLst>
          </p:cNvPr>
          <p:cNvCxnSpPr>
            <a:cxnSpLocks/>
            <a:stCxn id="28" idx="6"/>
            <a:endCxn id="29" idx="2"/>
          </p:cNvCxnSpPr>
          <p:nvPr/>
        </p:nvCxnSpPr>
        <p:spPr>
          <a:xfrm flipV="1">
            <a:off x="1972514" y="3885923"/>
            <a:ext cx="1392863" cy="4272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xmlns="" id="{DE85DF0E-87D9-4F7E-A717-F884634052AD}"/>
              </a:ext>
            </a:extLst>
          </p:cNvPr>
          <p:cNvCxnSpPr>
            <a:cxnSpLocks/>
            <a:stCxn id="34" idx="6"/>
            <a:endCxn id="29" idx="2"/>
          </p:cNvCxnSpPr>
          <p:nvPr/>
        </p:nvCxnSpPr>
        <p:spPr>
          <a:xfrm flipV="1">
            <a:off x="1972514" y="3885923"/>
            <a:ext cx="1392863" cy="132564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xmlns="" id="{204EF193-8B8C-4A62-849E-E6991D476548}"/>
              </a:ext>
            </a:extLst>
          </p:cNvPr>
          <p:cNvCxnSpPr>
            <a:cxnSpLocks/>
            <a:stCxn id="22" idx="6"/>
            <a:endCxn id="30" idx="2"/>
          </p:cNvCxnSpPr>
          <p:nvPr/>
        </p:nvCxnSpPr>
        <p:spPr>
          <a:xfrm>
            <a:off x="1972514" y="3501350"/>
            <a:ext cx="1407782" cy="13245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xmlns="" id="{BEC749DC-525D-45C0-9000-91672298E6AD}"/>
              </a:ext>
            </a:extLst>
          </p:cNvPr>
          <p:cNvCxnSpPr>
            <a:cxnSpLocks/>
            <a:stCxn id="28" idx="6"/>
            <a:endCxn id="30" idx="2"/>
          </p:cNvCxnSpPr>
          <p:nvPr/>
        </p:nvCxnSpPr>
        <p:spPr>
          <a:xfrm>
            <a:off x="1972514" y="4313208"/>
            <a:ext cx="1407782" cy="5127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xmlns="" id="{570B6FCE-113A-42DD-8427-BD5E2A0EE338}"/>
              </a:ext>
            </a:extLst>
          </p:cNvPr>
          <p:cNvCxnSpPr>
            <a:cxnSpLocks/>
            <a:stCxn id="34" idx="6"/>
            <a:endCxn id="30" idx="2"/>
          </p:cNvCxnSpPr>
          <p:nvPr/>
        </p:nvCxnSpPr>
        <p:spPr>
          <a:xfrm flipV="1">
            <a:off x="1972514" y="4825944"/>
            <a:ext cx="1407782" cy="38562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xmlns="" id="{B4986E76-EBB1-4327-8A41-9E20EEB17D18}"/>
              </a:ext>
            </a:extLst>
          </p:cNvPr>
          <p:cNvCxnSpPr>
            <a:cxnSpLocks/>
            <a:stCxn id="29" idx="6"/>
            <a:endCxn id="31" idx="2"/>
          </p:cNvCxnSpPr>
          <p:nvPr/>
        </p:nvCxnSpPr>
        <p:spPr>
          <a:xfrm flipV="1">
            <a:off x="4399072" y="3366353"/>
            <a:ext cx="328529" cy="51957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xmlns="" id="{5FF01D47-84F9-41A3-8BF9-FD4B16765F7B}"/>
              </a:ext>
            </a:extLst>
          </p:cNvPr>
          <p:cNvCxnSpPr>
            <a:cxnSpLocks/>
            <a:stCxn id="29" idx="6"/>
            <a:endCxn id="32" idx="2"/>
          </p:cNvCxnSpPr>
          <p:nvPr/>
        </p:nvCxnSpPr>
        <p:spPr>
          <a:xfrm>
            <a:off x="4399072" y="3885923"/>
            <a:ext cx="328530" cy="4081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xmlns="" id="{B24D3ACC-D5A1-4F9E-8DDC-9FD8C7129C2B}"/>
              </a:ext>
            </a:extLst>
          </p:cNvPr>
          <p:cNvCxnSpPr>
            <a:cxnSpLocks/>
            <a:stCxn id="29" idx="6"/>
            <a:endCxn id="33" idx="2"/>
          </p:cNvCxnSpPr>
          <p:nvPr/>
        </p:nvCxnSpPr>
        <p:spPr>
          <a:xfrm>
            <a:off x="4399072" y="3885923"/>
            <a:ext cx="328530" cy="13323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xmlns="" id="{8E20ED72-A792-4E8C-A2B2-ED20C34F75C4}"/>
              </a:ext>
            </a:extLst>
          </p:cNvPr>
          <p:cNvCxnSpPr>
            <a:cxnSpLocks/>
            <a:stCxn id="30" idx="6"/>
            <a:endCxn id="31" idx="2"/>
          </p:cNvCxnSpPr>
          <p:nvPr/>
        </p:nvCxnSpPr>
        <p:spPr>
          <a:xfrm flipV="1">
            <a:off x="4413991" y="3366353"/>
            <a:ext cx="313610" cy="14595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xmlns="" id="{B638075F-C10E-4EF3-9485-4CBD921DCEEA}"/>
              </a:ext>
            </a:extLst>
          </p:cNvPr>
          <p:cNvCxnSpPr>
            <a:cxnSpLocks/>
            <a:stCxn id="30" idx="6"/>
            <a:endCxn id="32" idx="2"/>
          </p:cNvCxnSpPr>
          <p:nvPr/>
        </p:nvCxnSpPr>
        <p:spPr>
          <a:xfrm flipV="1">
            <a:off x="4413991" y="4294037"/>
            <a:ext cx="313611" cy="53190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0" name="直線コネクタ 69">
            <a:extLst>
              <a:ext uri="{FF2B5EF4-FFF2-40B4-BE49-F238E27FC236}">
                <a16:creationId xmlns:a16="http://schemas.microsoft.com/office/drawing/2014/main" xmlns="" id="{A247B768-63DF-4E92-AC37-E64E760B1E20}"/>
              </a:ext>
            </a:extLst>
          </p:cNvPr>
          <p:cNvCxnSpPr>
            <a:cxnSpLocks/>
            <a:stCxn id="30" idx="6"/>
            <a:endCxn id="33" idx="2"/>
          </p:cNvCxnSpPr>
          <p:nvPr/>
        </p:nvCxnSpPr>
        <p:spPr>
          <a:xfrm>
            <a:off x="4413991" y="4825944"/>
            <a:ext cx="313611" cy="3923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3" name="円/楕円 10">
            <a:extLst>
              <a:ext uri="{FF2B5EF4-FFF2-40B4-BE49-F238E27FC236}">
                <a16:creationId xmlns:a16="http://schemas.microsoft.com/office/drawing/2014/main" xmlns="" id="{747C27C0-A1C5-4EB3-98B0-2799DE54F187}"/>
              </a:ext>
            </a:extLst>
          </p:cNvPr>
          <p:cNvSpPr/>
          <p:nvPr/>
        </p:nvSpPr>
        <p:spPr>
          <a:xfrm>
            <a:off x="7114988" y="3045540"/>
            <a:ext cx="1125452" cy="571636"/>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t>午前中に納入が</a:t>
            </a:r>
            <a:endParaRPr lang="en-US" altLang="ja-JP" sz="1000" dirty="0"/>
          </a:p>
          <a:p>
            <a:pPr algn="ctr"/>
            <a:r>
              <a:rPr lang="ja-JP" altLang="en-US" sz="1000" dirty="0"/>
              <a:t>集中</a:t>
            </a:r>
            <a:endParaRPr lang="en-US" altLang="ja-JP" sz="1000" dirty="0"/>
          </a:p>
        </p:txBody>
      </p:sp>
      <p:sp>
        <p:nvSpPr>
          <p:cNvPr id="84" name="円/楕円 10">
            <a:extLst>
              <a:ext uri="{FF2B5EF4-FFF2-40B4-BE49-F238E27FC236}">
                <a16:creationId xmlns:a16="http://schemas.microsoft.com/office/drawing/2014/main" xmlns="" id="{6A6852D9-B0A0-4A55-939E-102855A08191}"/>
              </a:ext>
            </a:extLst>
          </p:cNvPr>
          <p:cNvSpPr/>
          <p:nvPr/>
        </p:nvSpPr>
        <p:spPr>
          <a:xfrm>
            <a:off x="7114988" y="3950642"/>
            <a:ext cx="1642202" cy="571636"/>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t>昼勤夜勤の交代時間を反映できていない</a:t>
            </a:r>
            <a:endParaRPr lang="en-US" altLang="ja-JP" sz="1000" dirty="0"/>
          </a:p>
        </p:txBody>
      </p:sp>
      <p:cxnSp>
        <p:nvCxnSpPr>
          <p:cNvPr id="85" name="直線コネクタ 84">
            <a:extLst>
              <a:ext uri="{FF2B5EF4-FFF2-40B4-BE49-F238E27FC236}">
                <a16:creationId xmlns:a16="http://schemas.microsoft.com/office/drawing/2014/main" xmlns="" id="{70E180F2-434C-48EF-969E-E3B82AA4E191}"/>
              </a:ext>
            </a:extLst>
          </p:cNvPr>
          <p:cNvCxnSpPr>
            <a:cxnSpLocks/>
            <a:stCxn id="31" idx="6"/>
            <a:endCxn id="83" idx="2"/>
          </p:cNvCxnSpPr>
          <p:nvPr/>
        </p:nvCxnSpPr>
        <p:spPr>
          <a:xfrm flipV="1">
            <a:off x="5761296" y="3331358"/>
            <a:ext cx="1353692" cy="349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xmlns="" id="{673EF29E-5CE8-417C-B9EB-2913DAFEA7CB}"/>
              </a:ext>
            </a:extLst>
          </p:cNvPr>
          <p:cNvCxnSpPr>
            <a:cxnSpLocks/>
            <a:stCxn id="33" idx="6"/>
            <a:endCxn id="83" idx="2"/>
          </p:cNvCxnSpPr>
          <p:nvPr/>
        </p:nvCxnSpPr>
        <p:spPr>
          <a:xfrm flipV="1">
            <a:off x="5761297" y="3331358"/>
            <a:ext cx="1353691" cy="18868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xmlns="" id="{4669177F-15A8-464C-B584-31BA92F032E5}"/>
              </a:ext>
            </a:extLst>
          </p:cNvPr>
          <p:cNvCxnSpPr>
            <a:cxnSpLocks/>
            <a:stCxn id="31" idx="6"/>
            <a:endCxn id="84" idx="2"/>
          </p:cNvCxnSpPr>
          <p:nvPr/>
        </p:nvCxnSpPr>
        <p:spPr>
          <a:xfrm>
            <a:off x="5761296" y="3366353"/>
            <a:ext cx="1353692" cy="87010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3" name="円/楕円 10">
            <a:extLst>
              <a:ext uri="{FF2B5EF4-FFF2-40B4-BE49-F238E27FC236}">
                <a16:creationId xmlns:a16="http://schemas.microsoft.com/office/drawing/2014/main" xmlns="" id="{6B61C670-5B67-49B5-ADEC-13F98AEFC00B}"/>
              </a:ext>
            </a:extLst>
          </p:cNvPr>
          <p:cNvSpPr/>
          <p:nvPr/>
        </p:nvSpPr>
        <p:spPr>
          <a:xfrm>
            <a:off x="7151319" y="4917735"/>
            <a:ext cx="1125452" cy="571636"/>
          </a:xfrm>
          <a:prstGeom prst="ellipse">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t>仕入先</a:t>
            </a:r>
            <a:r>
              <a:rPr lang="en-US" altLang="ja-JP" sz="1000" dirty="0"/>
              <a:t>A</a:t>
            </a:r>
          </a:p>
        </p:txBody>
      </p:sp>
      <p:cxnSp>
        <p:nvCxnSpPr>
          <p:cNvPr id="94" name="直線コネクタ 93">
            <a:extLst>
              <a:ext uri="{FF2B5EF4-FFF2-40B4-BE49-F238E27FC236}">
                <a16:creationId xmlns:a16="http://schemas.microsoft.com/office/drawing/2014/main" xmlns="" id="{3CF264DD-78C9-4774-A67A-CA2452938035}"/>
              </a:ext>
            </a:extLst>
          </p:cNvPr>
          <p:cNvCxnSpPr>
            <a:cxnSpLocks/>
            <a:stCxn id="33" idx="6"/>
            <a:endCxn id="93" idx="2"/>
          </p:cNvCxnSpPr>
          <p:nvPr/>
        </p:nvCxnSpPr>
        <p:spPr>
          <a:xfrm flipV="1">
            <a:off x="5761297" y="5203553"/>
            <a:ext cx="1390022" cy="14701"/>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98" name="図 97" descr="アイコン&#10;&#10;自動的に生成された説明">
            <a:extLst>
              <a:ext uri="{FF2B5EF4-FFF2-40B4-BE49-F238E27FC236}">
                <a16:creationId xmlns:a16="http://schemas.microsoft.com/office/drawing/2014/main" xmlns="" id="{E39D5697-0C08-4045-8C65-DB60E5A09C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314" y="93018"/>
            <a:ext cx="840098" cy="840098"/>
          </a:xfrm>
          <a:prstGeom prst="rect">
            <a:avLst/>
          </a:prstGeom>
        </p:spPr>
      </p:pic>
      <p:sp>
        <p:nvSpPr>
          <p:cNvPr id="103" name="テキスト ボックス 102">
            <a:extLst>
              <a:ext uri="{FF2B5EF4-FFF2-40B4-BE49-F238E27FC236}">
                <a16:creationId xmlns:a16="http://schemas.microsoft.com/office/drawing/2014/main" xmlns="" id="{1F98FFEE-B72F-43B6-9982-25D8E4A6E30E}"/>
              </a:ext>
            </a:extLst>
          </p:cNvPr>
          <p:cNvSpPr txBox="1"/>
          <p:nvPr/>
        </p:nvSpPr>
        <p:spPr>
          <a:xfrm>
            <a:off x="151935" y="923546"/>
            <a:ext cx="1675270" cy="276999"/>
          </a:xfrm>
          <a:prstGeom prst="rect">
            <a:avLst/>
          </a:prstGeom>
          <a:noFill/>
        </p:spPr>
        <p:txBody>
          <a:bodyPr wrap="square">
            <a:spAutoFit/>
          </a:bodyPr>
          <a:lstStyle/>
          <a:p>
            <a:r>
              <a:rPr lang="ja-JP" altLang="en-US" sz="1200" dirty="0"/>
              <a:t>生革部と現場の室長</a:t>
            </a:r>
          </a:p>
        </p:txBody>
      </p:sp>
      <p:sp>
        <p:nvSpPr>
          <p:cNvPr id="105" name="フローチャート: 抜出し 104">
            <a:extLst>
              <a:ext uri="{FF2B5EF4-FFF2-40B4-BE49-F238E27FC236}">
                <a16:creationId xmlns:a16="http://schemas.microsoft.com/office/drawing/2014/main" xmlns="" id="{3F9FE40E-5924-435C-B37E-02649DC08BB1}"/>
              </a:ext>
            </a:extLst>
          </p:cNvPr>
          <p:cNvSpPr/>
          <p:nvPr/>
        </p:nvSpPr>
        <p:spPr>
          <a:xfrm rot="5400000">
            <a:off x="3606021" y="549287"/>
            <a:ext cx="183986" cy="8489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7" name="図 106" descr="アイコン&#10;&#10;自動的に生成された説明">
            <a:extLst>
              <a:ext uri="{FF2B5EF4-FFF2-40B4-BE49-F238E27FC236}">
                <a16:creationId xmlns:a16="http://schemas.microsoft.com/office/drawing/2014/main" xmlns="" id="{CC5D88AC-E0C1-43FB-B739-27B0749698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9687" y="499743"/>
            <a:ext cx="515002" cy="515002"/>
          </a:xfrm>
          <a:prstGeom prst="rect">
            <a:avLst/>
          </a:prstGeom>
        </p:spPr>
      </p:pic>
      <p:pic>
        <p:nvPicPr>
          <p:cNvPr id="109" name="図 108" descr="アイコン&#10;&#10;自動的に生成された説明">
            <a:extLst>
              <a:ext uri="{FF2B5EF4-FFF2-40B4-BE49-F238E27FC236}">
                <a16:creationId xmlns:a16="http://schemas.microsoft.com/office/drawing/2014/main" xmlns="" id="{26249894-8E48-4449-9A7D-5B52A08F72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3076" y="500437"/>
            <a:ext cx="517272" cy="517272"/>
          </a:xfrm>
          <a:prstGeom prst="rect">
            <a:avLst/>
          </a:prstGeom>
        </p:spPr>
      </p:pic>
      <p:sp>
        <p:nvSpPr>
          <p:cNvPr id="120" name="テキスト ボックス 119">
            <a:extLst>
              <a:ext uri="{FF2B5EF4-FFF2-40B4-BE49-F238E27FC236}">
                <a16:creationId xmlns:a16="http://schemas.microsoft.com/office/drawing/2014/main" xmlns="" id="{37B01E3D-2A88-4610-A2EE-D4EC3E7ABB3F}"/>
              </a:ext>
            </a:extLst>
          </p:cNvPr>
          <p:cNvSpPr txBox="1"/>
          <p:nvPr/>
        </p:nvSpPr>
        <p:spPr>
          <a:xfrm>
            <a:off x="4168202" y="1052477"/>
            <a:ext cx="1335030" cy="276999"/>
          </a:xfrm>
          <a:prstGeom prst="rect">
            <a:avLst/>
          </a:prstGeom>
          <a:noFill/>
        </p:spPr>
        <p:txBody>
          <a:bodyPr wrap="square">
            <a:spAutoFit/>
          </a:bodyPr>
          <a:lstStyle/>
          <a:p>
            <a:pPr algn="ctr"/>
            <a:r>
              <a:rPr lang="ja-JP" altLang="en-US" sz="1200" dirty="0"/>
              <a:t>➀現場側で分析</a:t>
            </a:r>
          </a:p>
        </p:txBody>
      </p:sp>
      <p:sp>
        <p:nvSpPr>
          <p:cNvPr id="124" name="テキスト ボックス 123">
            <a:extLst>
              <a:ext uri="{FF2B5EF4-FFF2-40B4-BE49-F238E27FC236}">
                <a16:creationId xmlns:a16="http://schemas.microsoft.com/office/drawing/2014/main" xmlns="" id="{944288D2-5484-43FA-AE5D-B4500BF6DF46}"/>
              </a:ext>
            </a:extLst>
          </p:cNvPr>
          <p:cNvSpPr txBox="1"/>
          <p:nvPr/>
        </p:nvSpPr>
        <p:spPr>
          <a:xfrm>
            <a:off x="5535635" y="1048562"/>
            <a:ext cx="1141345" cy="276999"/>
          </a:xfrm>
          <a:prstGeom prst="rect">
            <a:avLst/>
          </a:prstGeom>
          <a:noFill/>
        </p:spPr>
        <p:txBody>
          <a:bodyPr wrap="square">
            <a:spAutoFit/>
          </a:bodyPr>
          <a:lstStyle/>
          <a:p>
            <a:pPr algn="ctr"/>
            <a:r>
              <a:rPr lang="ja-JP" altLang="en-US" sz="1200" dirty="0"/>
              <a:t>➁問題を特定</a:t>
            </a:r>
          </a:p>
        </p:txBody>
      </p:sp>
      <p:pic>
        <p:nvPicPr>
          <p:cNvPr id="126" name="図 125" descr="アイコン&#10;&#10;自動的に生成された説明">
            <a:extLst>
              <a:ext uri="{FF2B5EF4-FFF2-40B4-BE49-F238E27FC236}">
                <a16:creationId xmlns:a16="http://schemas.microsoft.com/office/drawing/2014/main" xmlns="" id="{C799F7FF-DECC-4BC3-9799-685C900663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6778" y="501358"/>
            <a:ext cx="385929" cy="385929"/>
          </a:xfrm>
          <a:prstGeom prst="rect">
            <a:avLst/>
          </a:prstGeom>
        </p:spPr>
      </p:pic>
      <p:pic>
        <p:nvPicPr>
          <p:cNvPr id="128" name="図 127" descr="アイコン&#10;&#10;自動的に生成された説明">
            <a:extLst>
              <a:ext uri="{FF2B5EF4-FFF2-40B4-BE49-F238E27FC236}">
                <a16:creationId xmlns:a16="http://schemas.microsoft.com/office/drawing/2014/main" xmlns="" id="{1E0DAC1F-D00F-4E13-89E6-1B08F86DFD2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06659" y="529537"/>
            <a:ext cx="492443" cy="492443"/>
          </a:xfrm>
          <a:prstGeom prst="rect">
            <a:avLst/>
          </a:prstGeom>
        </p:spPr>
      </p:pic>
      <p:sp>
        <p:nvSpPr>
          <p:cNvPr id="129" name="テキスト ボックス 128">
            <a:extLst>
              <a:ext uri="{FF2B5EF4-FFF2-40B4-BE49-F238E27FC236}">
                <a16:creationId xmlns:a16="http://schemas.microsoft.com/office/drawing/2014/main" xmlns="" id="{337B492E-7FFD-478E-807E-DEAEA56FEDB8}"/>
              </a:ext>
            </a:extLst>
          </p:cNvPr>
          <p:cNvSpPr txBox="1"/>
          <p:nvPr/>
        </p:nvSpPr>
        <p:spPr>
          <a:xfrm>
            <a:off x="6625803" y="1048562"/>
            <a:ext cx="1141345" cy="276999"/>
          </a:xfrm>
          <a:prstGeom prst="rect">
            <a:avLst/>
          </a:prstGeom>
          <a:noFill/>
        </p:spPr>
        <p:txBody>
          <a:bodyPr wrap="square">
            <a:spAutoFit/>
          </a:bodyPr>
          <a:lstStyle/>
          <a:p>
            <a:pPr algn="ctr"/>
            <a:r>
              <a:rPr lang="ja-JP" altLang="en-US" sz="1200" dirty="0"/>
              <a:t>➂対策</a:t>
            </a:r>
          </a:p>
        </p:txBody>
      </p:sp>
      <p:sp>
        <p:nvSpPr>
          <p:cNvPr id="130" name="フローチャート: 抜出し 129">
            <a:extLst>
              <a:ext uri="{FF2B5EF4-FFF2-40B4-BE49-F238E27FC236}">
                <a16:creationId xmlns:a16="http://schemas.microsoft.com/office/drawing/2014/main" xmlns="" id="{BF897722-A878-45FB-B8AF-FDB983EE2D34}"/>
              </a:ext>
            </a:extLst>
          </p:cNvPr>
          <p:cNvSpPr/>
          <p:nvPr/>
        </p:nvSpPr>
        <p:spPr>
          <a:xfrm rot="5400000">
            <a:off x="8236937" y="794773"/>
            <a:ext cx="183986" cy="8489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テキスト ボックス 130">
            <a:extLst>
              <a:ext uri="{FF2B5EF4-FFF2-40B4-BE49-F238E27FC236}">
                <a16:creationId xmlns:a16="http://schemas.microsoft.com/office/drawing/2014/main" xmlns="" id="{013FC3B9-08D1-4BB7-A963-5F0E29944E06}"/>
              </a:ext>
            </a:extLst>
          </p:cNvPr>
          <p:cNvSpPr txBox="1"/>
          <p:nvPr/>
        </p:nvSpPr>
        <p:spPr>
          <a:xfrm>
            <a:off x="7617052" y="1029071"/>
            <a:ext cx="1508655" cy="276999"/>
          </a:xfrm>
          <a:prstGeom prst="rect">
            <a:avLst/>
          </a:prstGeom>
          <a:noFill/>
        </p:spPr>
        <p:txBody>
          <a:bodyPr wrap="square">
            <a:spAutoFit/>
          </a:bodyPr>
          <a:lstStyle/>
          <a:p>
            <a:pPr algn="ctr"/>
            <a:r>
              <a:rPr lang="ja-JP" altLang="en-US" sz="1200" dirty="0"/>
              <a:t>➀➁➂を繰り返す</a:t>
            </a:r>
          </a:p>
        </p:txBody>
      </p:sp>
      <p:pic>
        <p:nvPicPr>
          <p:cNvPr id="133" name="図 132" descr="アイコン が含まれている画像&#10;&#10;自動的に生成された説明">
            <a:extLst>
              <a:ext uri="{FF2B5EF4-FFF2-40B4-BE49-F238E27FC236}">
                <a16:creationId xmlns:a16="http://schemas.microsoft.com/office/drawing/2014/main" xmlns="" id="{FFE01585-0310-4C77-B36A-7E81B2483FA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2373"/>
          <a:stretch/>
        </p:blipFill>
        <p:spPr>
          <a:xfrm>
            <a:off x="9703698" y="640735"/>
            <a:ext cx="659934" cy="314308"/>
          </a:xfrm>
          <a:prstGeom prst="rect">
            <a:avLst/>
          </a:prstGeom>
        </p:spPr>
      </p:pic>
      <p:pic>
        <p:nvPicPr>
          <p:cNvPr id="135" name="図 134" descr="記号, 写真, 部屋, 備え が含まれている画像&#10;&#10;自動的に生成された説明">
            <a:extLst>
              <a:ext uri="{FF2B5EF4-FFF2-40B4-BE49-F238E27FC236}">
                <a16:creationId xmlns:a16="http://schemas.microsoft.com/office/drawing/2014/main" xmlns="" id="{C4C80661-B6AC-48A7-8EBB-B415E7E118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9294197" y="612376"/>
            <a:ext cx="340271" cy="340271"/>
          </a:xfrm>
          <a:prstGeom prst="rect">
            <a:avLst/>
          </a:prstGeom>
        </p:spPr>
      </p:pic>
      <p:sp>
        <p:nvSpPr>
          <p:cNvPr id="137" name="テキスト ボックス 136">
            <a:extLst>
              <a:ext uri="{FF2B5EF4-FFF2-40B4-BE49-F238E27FC236}">
                <a16:creationId xmlns:a16="http://schemas.microsoft.com/office/drawing/2014/main" xmlns="" id="{117C2038-5E9D-472C-816E-CBE27A6E3EBA}"/>
              </a:ext>
            </a:extLst>
          </p:cNvPr>
          <p:cNvSpPr txBox="1"/>
          <p:nvPr/>
        </p:nvSpPr>
        <p:spPr>
          <a:xfrm>
            <a:off x="8852978" y="1020691"/>
            <a:ext cx="2006440" cy="276999"/>
          </a:xfrm>
          <a:prstGeom prst="rect">
            <a:avLst/>
          </a:prstGeom>
          <a:noFill/>
        </p:spPr>
        <p:txBody>
          <a:bodyPr wrap="square">
            <a:spAutoFit/>
          </a:bodyPr>
          <a:lstStyle/>
          <a:p>
            <a:pPr algn="ctr"/>
            <a:r>
              <a:rPr lang="ja-JP" altLang="en-US" sz="1200" dirty="0"/>
              <a:t>在庫（かんばん）</a:t>
            </a:r>
          </a:p>
        </p:txBody>
      </p:sp>
      <p:sp>
        <p:nvSpPr>
          <p:cNvPr id="144" name="テキスト ボックス 143">
            <a:extLst>
              <a:ext uri="{FF2B5EF4-FFF2-40B4-BE49-F238E27FC236}">
                <a16:creationId xmlns:a16="http://schemas.microsoft.com/office/drawing/2014/main" xmlns="" id="{0D608BDC-B218-4A45-8B50-367BF78CDB99}"/>
              </a:ext>
            </a:extLst>
          </p:cNvPr>
          <p:cNvSpPr txBox="1"/>
          <p:nvPr/>
        </p:nvSpPr>
        <p:spPr>
          <a:xfrm>
            <a:off x="4103226" y="1776211"/>
            <a:ext cx="4926262" cy="248336"/>
          </a:xfrm>
          <a:prstGeom prst="rect">
            <a:avLst/>
          </a:prstGeom>
          <a:solidFill>
            <a:srgbClr val="FFFF00"/>
          </a:solidFill>
          <a:ln>
            <a:solidFill>
              <a:schemeClr val="tx1"/>
            </a:solidFill>
          </a:ln>
        </p:spPr>
        <p:txBody>
          <a:bodyPr wrap="square" rtlCol="0">
            <a:spAutoFit/>
          </a:bodyPr>
          <a:lstStyle/>
          <a:p>
            <a:r>
              <a:rPr lang="ja-JP" altLang="en-US" sz="1000" b="1" dirty="0">
                <a:solidFill>
                  <a:schemeClr val="accent1"/>
                </a:solidFill>
              </a:rPr>
              <a:t>問題：</a:t>
            </a:r>
            <a:r>
              <a:rPr lang="ja-JP" altLang="en-US" sz="1000" dirty="0">
                <a:solidFill>
                  <a:schemeClr val="accent1"/>
                </a:solidFill>
              </a:rPr>
              <a:t>現場側は適正化活動をできていないことを問題として認識できていない</a:t>
            </a:r>
            <a:endParaRPr lang="en-US" altLang="ja-JP" sz="1000" dirty="0">
              <a:solidFill>
                <a:schemeClr val="accent1"/>
              </a:solidFill>
            </a:endParaRPr>
          </a:p>
        </p:txBody>
      </p:sp>
      <p:cxnSp>
        <p:nvCxnSpPr>
          <p:cNvPr id="145" name="コネクタ: カギ線 144">
            <a:extLst>
              <a:ext uri="{FF2B5EF4-FFF2-40B4-BE49-F238E27FC236}">
                <a16:creationId xmlns:a16="http://schemas.microsoft.com/office/drawing/2014/main" xmlns="" id="{67C3935D-4148-4F87-85DC-49A2F18308FD}"/>
              </a:ext>
            </a:extLst>
          </p:cNvPr>
          <p:cNvCxnSpPr>
            <a:cxnSpLocks/>
          </p:cNvCxnSpPr>
          <p:nvPr/>
        </p:nvCxnSpPr>
        <p:spPr>
          <a:xfrm rot="10800000" flipH="1" flipV="1">
            <a:off x="4081996" y="202181"/>
            <a:ext cx="21230" cy="1698197"/>
          </a:xfrm>
          <a:prstGeom prst="bentConnector3">
            <a:avLst>
              <a:gd name="adj1" fmla="val -925652"/>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吹き出し: 角を丸めた四角形 61">
            <a:extLst>
              <a:ext uri="{FF2B5EF4-FFF2-40B4-BE49-F238E27FC236}">
                <a16:creationId xmlns:a16="http://schemas.microsoft.com/office/drawing/2014/main" xmlns="" id="{1F430831-4B97-4C09-A6FD-339F20FF7952}"/>
              </a:ext>
            </a:extLst>
          </p:cNvPr>
          <p:cNvSpPr/>
          <p:nvPr/>
        </p:nvSpPr>
        <p:spPr>
          <a:xfrm>
            <a:off x="10722603" y="450523"/>
            <a:ext cx="1317462" cy="612648"/>
          </a:xfrm>
          <a:prstGeom prst="wedgeRoundRectCallout">
            <a:avLst>
              <a:gd name="adj1" fmla="val -73779"/>
              <a:gd name="adj2" fmla="val 14713"/>
              <a:gd name="adj3"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適正な在庫を</a:t>
            </a:r>
            <a:endParaRPr kumimoji="1" lang="en-US" altLang="ja-JP" sz="1200" dirty="0">
              <a:solidFill>
                <a:schemeClr val="tx1"/>
              </a:solidFill>
            </a:endParaRPr>
          </a:p>
          <a:p>
            <a:pPr algn="ctr"/>
            <a:r>
              <a:rPr kumimoji="1" lang="ja-JP" altLang="en-US" sz="1200" dirty="0">
                <a:solidFill>
                  <a:schemeClr val="tx1"/>
                </a:solidFill>
              </a:rPr>
              <a:t>維持できている</a:t>
            </a:r>
          </a:p>
        </p:txBody>
      </p:sp>
      <p:sp>
        <p:nvSpPr>
          <p:cNvPr id="63" name="吹き出し: 角を丸めた四角形 62">
            <a:extLst>
              <a:ext uri="{FF2B5EF4-FFF2-40B4-BE49-F238E27FC236}">
                <a16:creationId xmlns:a16="http://schemas.microsoft.com/office/drawing/2014/main" xmlns="" id="{3113B563-900E-4FD8-99BC-7BFA63B00482}"/>
              </a:ext>
            </a:extLst>
          </p:cNvPr>
          <p:cNvSpPr/>
          <p:nvPr/>
        </p:nvSpPr>
        <p:spPr>
          <a:xfrm>
            <a:off x="1692383" y="70651"/>
            <a:ext cx="1794863" cy="2182171"/>
          </a:xfrm>
          <a:prstGeom prst="wedgeRoundRectCallout">
            <a:avLst>
              <a:gd name="adj1" fmla="val -65349"/>
              <a:gd name="adj2" fmla="val -31092"/>
              <a:gd name="adj3" fmla="val 16667"/>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200" dirty="0">
                <a:solidFill>
                  <a:schemeClr val="tx1"/>
                </a:solidFill>
              </a:rPr>
              <a:t>工場のデータをどうやって吸い出して活用していくか</a:t>
            </a:r>
            <a:r>
              <a:rPr lang="ja-JP" altLang="en-US" sz="1200" dirty="0">
                <a:solidFill>
                  <a:schemeClr val="tx1"/>
                </a:solidFill>
              </a:rPr>
              <a:t>（将来の現場の姿を検討している）</a:t>
            </a:r>
            <a:endParaRPr lang="en-US" altLang="ja-JP" sz="1200" dirty="0">
              <a:solidFill>
                <a:schemeClr val="tx1"/>
              </a:solidFill>
            </a:endParaRPr>
          </a:p>
          <a:p>
            <a:endParaRPr lang="en-US" altLang="ja-JP" sz="1200" dirty="0">
              <a:solidFill>
                <a:schemeClr val="tx1"/>
              </a:solidFill>
            </a:endParaRPr>
          </a:p>
          <a:p>
            <a:r>
              <a:rPr lang="ja-JP" altLang="en-US" sz="1200" u="sng" dirty="0">
                <a:solidFill>
                  <a:schemeClr val="tx1"/>
                </a:solidFill>
              </a:rPr>
              <a:t>実現したいこと</a:t>
            </a:r>
            <a:endParaRPr lang="en-US" altLang="ja-JP" sz="1200" u="sng" dirty="0">
              <a:solidFill>
                <a:schemeClr val="tx1"/>
              </a:solidFill>
            </a:endParaRPr>
          </a:p>
          <a:p>
            <a:r>
              <a:rPr lang="ja-JP" altLang="en-US" sz="1200" dirty="0">
                <a:solidFill>
                  <a:schemeClr val="tx1"/>
                </a:solidFill>
              </a:rPr>
              <a:t>現場側でモノの量</a:t>
            </a:r>
            <a:r>
              <a:rPr lang="en-US" altLang="ja-JP" sz="1200" dirty="0">
                <a:solidFill>
                  <a:schemeClr val="tx1"/>
                </a:solidFill>
              </a:rPr>
              <a:t>/</a:t>
            </a:r>
            <a:r>
              <a:rPr lang="ja-JP" altLang="en-US" sz="1200" dirty="0">
                <a:solidFill>
                  <a:schemeClr val="tx1"/>
                </a:solidFill>
              </a:rPr>
              <a:t>流れを維持管理する（現場で適正化活動を行う）</a:t>
            </a:r>
            <a:endParaRPr kumimoji="1" lang="en-US" altLang="ja-JP" sz="1200" dirty="0">
              <a:solidFill>
                <a:schemeClr val="tx1"/>
              </a:solidFill>
            </a:endParaRPr>
          </a:p>
        </p:txBody>
      </p:sp>
      <p:sp>
        <p:nvSpPr>
          <p:cNvPr id="66" name="テキスト ボックス 65">
            <a:extLst>
              <a:ext uri="{FF2B5EF4-FFF2-40B4-BE49-F238E27FC236}">
                <a16:creationId xmlns:a16="http://schemas.microsoft.com/office/drawing/2014/main" xmlns="" id="{652D6B88-B584-4763-9BF8-43182D813369}"/>
              </a:ext>
            </a:extLst>
          </p:cNvPr>
          <p:cNvSpPr txBox="1"/>
          <p:nvPr/>
        </p:nvSpPr>
        <p:spPr>
          <a:xfrm>
            <a:off x="288102" y="5667562"/>
            <a:ext cx="2414230" cy="707886"/>
          </a:xfrm>
          <a:prstGeom prst="rect">
            <a:avLst/>
          </a:prstGeom>
          <a:noFill/>
        </p:spPr>
        <p:txBody>
          <a:bodyPr wrap="square">
            <a:spAutoFit/>
          </a:bodyPr>
          <a:lstStyle/>
          <a:p>
            <a:r>
              <a:rPr lang="ja-JP" altLang="en-US" sz="1000" dirty="0"/>
              <a:t>生革部が考えていること）</a:t>
            </a:r>
            <a:endParaRPr lang="en-US" altLang="ja-JP" sz="1000" dirty="0"/>
          </a:p>
          <a:p>
            <a:r>
              <a:rPr lang="ja-JP" altLang="en-US" sz="1000" dirty="0"/>
              <a:t>在庫の過多や欠品に加えて、安全在庫を確保できていないなどのグレーな異常も問題だと考えさせたい</a:t>
            </a:r>
            <a:endParaRPr lang="en-US" altLang="ja-JP" sz="1000" dirty="0"/>
          </a:p>
        </p:txBody>
      </p:sp>
      <p:sp>
        <p:nvSpPr>
          <p:cNvPr id="71" name="テキスト ボックス 70">
            <a:extLst>
              <a:ext uri="{FF2B5EF4-FFF2-40B4-BE49-F238E27FC236}">
                <a16:creationId xmlns:a16="http://schemas.microsoft.com/office/drawing/2014/main" xmlns="" id="{62151199-7586-4ABF-9D6E-684BBD42C72D}"/>
              </a:ext>
            </a:extLst>
          </p:cNvPr>
          <p:cNvSpPr txBox="1"/>
          <p:nvPr/>
        </p:nvSpPr>
        <p:spPr>
          <a:xfrm>
            <a:off x="9029488" y="1766807"/>
            <a:ext cx="1741445" cy="276999"/>
          </a:xfrm>
          <a:prstGeom prst="rect">
            <a:avLst/>
          </a:prstGeom>
          <a:noFill/>
        </p:spPr>
        <p:txBody>
          <a:bodyPr wrap="square">
            <a:spAutoFit/>
          </a:bodyPr>
          <a:lstStyle/>
          <a:p>
            <a:r>
              <a:rPr lang="ja-JP" altLang="en-US" sz="1200" dirty="0"/>
              <a:t>現場の意識はこれから</a:t>
            </a:r>
          </a:p>
        </p:txBody>
      </p:sp>
      <p:sp>
        <p:nvSpPr>
          <p:cNvPr id="72" name="テキスト ボックス 71">
            <a:extLst>
              <a:ext uri="{FF2B5EF4-FFF2-40B4-BE49-F238E27FC236}">
                <a16:creationId xmlns:a16="http://schemas.microsoft.com/office/drawing/2014/main" xmlns="" id="{688AD6E2-CC16-49CF-B67F-1FBE3257F8B5}"/>
              </a:ext>
            </a:extLst>
          </p:cNvPr>
          <p:cNvSpPr txBox="1"/>
          <p:nvPr/>
        </p:nvSpPr>
        <p:spPr>
          <a:xfrm>
            <a:off x="9042348" y="2078047"/>
            <a:ext cx="2283843" cy="276999"/>
          </a:xfrm>
          <a:prstGeom prst="rect">
            <a:avLst/>
          </a:prstGeom>
          <a:noFill/>
        </p:spPr>
        <p:txBody>
          <a:bodyPr wrap="square">
            <a:spAutoFit/>
          </a:bodyPr>
          <a:lstStyle/>
          <a:p>
            <a:r>
              <a:rPr lang="ja-JP" altLang="en-US" sz="1200" dirty="0"/>
              <a:t>忙しくて分析する余裕がない</a:t>
            </a:r>
          </a:p>
        </p:txBody>
      </p:sp>
      <p:sp>
        <p:nvSpPr>
          <p:cNvPr id="10" name="正方形/長方形 9">
            <a:extLst>
              <a:ext uri="{FF2B5EF4-FFF2-40B4-BE49-F238E27FC236}">
                <a16:creationId xmlns:a16="http://schemas.microsoft.com/office/drawing/2014/main" xmlns="" id="{DF780451-E09C-42FF-AC7A-BA52B5C0BB70}"/>
              </a:ext>
            </a:extLst>
          </p:cNvPr>
          <p:cNvSpPr/>
          <p:nvPr/>
        </p:nvSpPr>
        <p:spPr>
          <a:xfrm>
            <a:off x="9426712" y="5044045"/>
            <a:ext cx="1036223" cy="319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t>調達に報告</a:t>
            </a:r>
          </a:p>
        </p:txBody>
      </p:sp>
      <p:cxnSp>
        <p:nvCxnSpPr>
          <p:cNvPr id="73" name="直線コネクタ 72">
            <a:extLst>
              <a:ext uri="{FF2B5EF4-FFF2-40B4-BE49-F238E27FC236}">
                <a16:creationId xmlns:a16="http://schemas.microsoft.com/office/drawing/2014/main" xmlns="" id="{F7C3AC0E-A467-494C-B32E-4094A66FD23F}"/>
              </a:ext>
            </a:extLst>
          </p:cNvPr>
          <p:cNvCxnSpPr>
            <a:cxnSpLocks/>
            <a:stCxn id="93" idx="6"/>
            <a:endCxn id="10" idx="1"/>
          </p:cNvCxnSpPr>
          <p:nvPr/>
        </p:nvCxnSpPr>
        <p:spPr>
          <a:xfrm>
            <a:off x="8276771" y="5203553"/>
            <a:ext cx="114994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テキスト ボックス 76">
            <a:extLst>
              <a:ext uri="{FF2B5EF4-FFF2-40B4-BE49-F238E27FC236}">
                <a16:creationId xmlns:a16="http://schemas.microsoft.com/office/drawing/2014/main" xmlns="" id="{061ED5C0-EA49-407A-9525-0621D239DB52}"/>
              </a:ext>
            </a:extLst>
          </p:cNvPr>
          <p:cNvSpPr txBox="1"/>
          <p:nvPr/>
        </p:nvSpPr>
        <p:spPr>
          <a:xfrm>
            <a:off x="10514595" y="5250538"/>
            <a:ext cx="1396983" cy="246221"/>
          </a:xfrm>
          <a:prstGeom prst="rect">
            <a:avLst/>
          </a:prstGeom>
          <a:noFill/>
        </p:spPr>
        <p:txBody>
          <a:bodyPr wrap="square">
            <a:spAutoFit/>
          </a:bodyPr>
          <a:lstStyle/>
          <a:p>
            <a:pPr algn="ctr"/>
            <a:r>
              <a:rPr kumimoji="1" lang="ja-JP" altLang="en-US" sz="1000" dirty="0"/>
              <a:t>仕入先に指導が入る</a:t>
            </a:r>
          </a:p>
        </p:txBody>
      </p:sp>
      <p:cxnSp>
        <p:nvCxnSpPr>
          <p:cNvPr id="78" name="直線コネクタ 77">
            <a:extLst>
              <a:ext uri="{FF2B5EF4-FFF2-40B4-BE49-F238E27FC236}">
                <a16:creationId xmlns:a16="http://schemas.microsoft.com/office/drawing/2014/main" xmlns="" id="{BE909A3D-23CB-45ED-88E8-7431B4295C75}"/>
              </a:ext>
            </a:extLst>
          </p:cNvPr>
          <p:cNvCxnSpPr>
            <a:cxnSpLocks/>
            <a:stCxn id="10" idx="3"/>
          </p:cNvCxnSpPr>
          <p:nvPr/>
        </p:nvCxnSpPr>
        <p:spPr>
          <a:xfrm>
            <a:off x="10462935" y="5203553"/>
            <a:ext cx="1577130"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テキスト ボックス 109">
            <a:extLst>
              <a:ext uri="{FF2B5EF4-FFF2-40B4-BE49-F238E27FC236}">
                <a16:creationId xmlns:a16="http://schemas.microsoft.com/office/drawing/2014/main" xmlns="" id="{8404546C-B5DA-4D4C-8327-5180CBA655B2}"/>
              </a:ext>
            </a:extLst>
          </p:cNvPr>
          <p:cNvSpPr txBox="1"/>
          <p:nvPr/>
        </p:nvSpPr>
        <p:spPr>
          <a:xfrm>
            <a:off x="3198275" y="5627111"/>
            <a:ext cx="2645614" cy="707886"/>
          </a:xfrm>
          <a:prstGeom prst="rect">
            <a:avLst/>
          </a:prstGeom>
          <a:noFill/>
        </p:spPr>
        <p:txBody>
          <a:bodyPr wrap="square">
            <a:spAutoFit/>
          </a:bodyPr>
          <a:lstStyle/>
          <a:p>
            <a:r>
              <a:rPr lang="ja-JP" altLang="en-US" sz="1000" dirty="0"/>
              <a:t>生革部が考えていること）</a:t>
            </a:r>
            <a:endParaRPr lang="en-US" altLang="ja-JP" sz="1000" dirty="0"/>
          </a:p>
          <a:p>
            <a:r>
              <a:rPr lang="ja-JP" altLang="en-US" sz="1000" dirty="0"/>
              <a:t>関係する因子を自動で発見するツールがあれば、現場の分析工数が減らないか</a:t>
            </a:r>
            <a:endParaRPr lang="en-US" altLang="ja-JP" sz="1000" dirty="0"/>
          </a:p>
          <a:p>
            <a:r>
              <a:rPr lang="ja-JP" altLang="en-US" sz="1000" dirty="0"/>
              <a:t>→ここの開発を</a:t>
            </a:r>
            <a:r>
              <a:rPr lang="en-US" altLang="ja-JP" sz="1000" dirty="0"/>
              <a:t>DS</a:t>
            </a:r>
            <a:r>
              <a:rPr lang="ja-JP" altLang="en-US" sz="1000" dirty="0"/>
              <a:t>部にお願いできないか</a:t>
            </a:r>
            <a:endParaRPr lang="en-US" altLang="ja-JP" sz="1000" dirty="0"/>
          </a:p>
        </p:txBody>
      </p:sp>
      <p:sp>
        <p:nvSpPr>
          <p:cNvPr id="122" name="テキスト ボックス 121">
            <a:extLst>
              <a:ext uri="{FF2B5EF4-FFF2-40B4-BE49-F238E27FC236}">
                <a16:creationId xmlns:a16="http://schemas.microsoft.com/office/drawing/2014/main" xmlns="" id="{D05715C7-FDEC-4E77-8C57-EC6C57D4B77A}"/>
              </a:ext>
            </a:extLst>
          </p:cNvPr>
          <p:cNvSpPr txBox="1"/>
          <p:nvPr/>
        </p:nvSpPr>
        <p:spPr>
          <a:xfrm>
            <a:off x="6204664" y="5627111"/>
            <a:ext cx="2645614" cy="553998"/>
          </a:xfrm>
          <a:prstGeom prst="rect">
            <a:avLst/>
          </a:prstGeom>
          <a:noFill/>
        </p:spPr>
        <p:txBody>
          <a:bodyPr wrap="square">
            <a:spAutoFit/>
          </a:bodyPr>
          <a:lstStyle/>
          <a:p>
            <a:r>
              <a:rPr lang="ja-JP" altLang="en-US" sz="1000" dirty="0"/>
              <a:t>生革部が考えていること）</a:t>
            </a:r>
            <a:endParaRPr lang="en-US" altLang="ja-JP" sz="1000" dirty="0"/>
          </a:p>
          <a:p>
            <a:r>
              <a:rPr lang="ja-JP" altLang="en-US" sz="1000" dirty="0"/>
              <a:t>関係する因子が分かれば現場側で問題を特定できる</a:t>
            </a:r>
            <a:endParaRPr lang="en-US" altLang="ja-JP" sz="1000" dirty="0"/>
          </a:p>
        </p:txBody>
      </p:sp>
      <p:sp>
        <p:nvSpPr>
          <p:cNvPr id="125" name="テキスト ボックス 124">
            <a:extLst>
              <a:ext uri="{FF2B5EF4-FFF2-40B4-BE49-F238E27FC236}">
                <a16:creationId xmlns:a16="http://schemas.microsoft.com/office/drawing/2014/main" xmlns="" id="{E1196908-0966-4D0C-829D-13401146BDDD}"/>
              </a:ext>
            </a:extLst>
          </p:cNvPr>
          <p:cNvSpPr txBox="1"/>
          <p:nvPr/>
        </p:nvSpPr>
        <p:spPr>
          <a:xfrm>
            <a:off x="9191788" y="5627111"/>
            <a:ext cx="2645614" cy="400110"/>
          </a:xfrm>
          <a:prstGeom prst="rect">
            <a:avLst/>
          </a:prstGeom>
          <a:noFill/>
        </p:spPr>
        <p:txBody>
          <a:bodyPr wrap="square">
            <a:spAutoFit/>
          </a:bodyPr>
          <a:lstStyle/>
          <a:p>
            <a:r>
              <a:rPr lang="ja-JP" altLang="en-US" sz="1000" dirty="0"/>
              <a:t>生革部が考えていること）</a:t>
            </a:r>
            <a:endParaRPr lang="en-US" altLang="ja-JP" sz="1000" dirty="0"/>
          </a:p>
          <a:p>
            <a:r>
              <a:rPr lang="ja-JP" altLang="en-US" sz="1000" dirty="0"/>
              <a:t>現場側で対策方法を考える</a:t>
            </a:r>
            <a:endParaRPr lang="en-US" altLang="ja-JP" sz="1000" dirty="0"/>
          </a:p>
        </p:txBody>
      </p:sp>
      <p:graphicFrame>
        <p:nvGraphicFramePr>
          <p:cNvPr id="127" name="表 126">
            <a:extLst>
              <a:ext uri="{FF2B5EF4-FFF2-40B4-BE49-F238E27FC236}">
                <a16:creationId xmlns:a16="http://schemas.microsoft.com/office/drawing/2014/main" xmlns="" id="{C44C168F-5FB0-4B7E-8C6C-C2BF9AF37217}"/>
              </a:ext>
            </a:extLst>
          </p:cNvPr>
          <p:cNvGraphicFramePr>
            <a:graphicFrameLocks noGrp="1"/>
          </p:cNvGraphicFramePr>
          <p:nvPr>
            <p:extLst>
              <p:ext uri="{D42A27DB-BD31-4B8C-83A1-F6EECF244321}">
                <p14:modId xmlns:p14="http://schemas.microsoft.com/office/powerpoint/2010/main" val="3537315911"/>
              </p:ext>
            </p:extLst>
          </p:nvPr>
        </p:nvGraphicFramePr>
        <p:xfrm>
          <a:off x="12249504" y="2834"/>
          <a:ext cx="2173441" cy="3176596"/>
        </p:xfrm>
        <a:graphic>
          <a:graphicData uri="http://schemas.openxmlformats.org/drawingml/2006/table">
            <a:tbl>
              <a:tblPr firstRow="1" bandRow="1"/>
              <a:tblGrid>
                <a:gridCol w="377336">
                  <a:extLst>
                    <a:ext uri="{9D8B030D-6E8A-4147-A177-3AD203B41FA5}">
                      <a16:colId xmlns:a16="http://schemas.microsoft.com/office/drawing/2014/main" xmlns="" val="2258385922"/>
                    </a:ext>
                  </a:extLst>
                </a:gridCol>
                <a:gridCol w="1796105">
                  <a:extLst>
                    <a:ext uri="{9D8B030D-6E8A-4147-A177-3AD203B41FA5}">
                      <a16:colId xmlns:a16="http://schemas.microsoft.com/office/drawing/2014/main" xmlns="" val="1414850963"/>
                    </a:ext>
                  </a:extLst>
                </a:gridCol>
              </a:tblGrid>
              <a:tr h="417667">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pPr algn="ctr"/>
                      <a:r>
                        <a:rPr kumimoji="1" lang="en-US" altLang="ja-JP" sz="1050" dirty="0"/>
                        <a:t>No.</a:t>
                      </a:r>
                      <a:endParaRPr kumimoji="1" lang="ja-JP" altLang="en-US" sz="1050" dirty="0"/>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tc>
                  <a:txBody>
                    <a:bodyPr/>
                    <a:lstStyle>
                      <a:lvl1pPr marL="0" algn="l" defTabSz="914400" rtl="0" eaLnBrk="1" latinLnBrk="0" hangingPunct="1">
                        <a:defRPr kumimoji="1" sz="1800" b="1" kern="1200">
                          <a:solidFill>
                            <a:schemeClr val="lt1"/>
                          </a:solidFill>
                          <a:latin typeface="Segoe UI"/>
                          <a:ea typeface="メイリオ"/>
                        </a:defRPr>
                      </a:lvl1pPr>
                      <a:lvl2pPr marL="457200" algn="l" defTabSz="914400" rtl="0" eaLnBrk="1" latinLnBrk="0" hangingPunct="1">
                        <a:defRPr kumimoji="1" sz="1800" b="1" kern="1200">
                          <a:solidFill>
                            <a:schemeClr val="lt1"/>
                          </a:solidFill>
                          <a:latin typeface="Segoe UI"/>
                          <a:ea typeface="メイリオ"/>
                        </a:defRPr>
                      </a:lvl2pPr>
                      <a:lvl3pPr marL="914400" algn="l" defTabSz="914400" rtl="0" eaLnBrk="1" latinLnBrk="0" hangingPunct="1">
                        <a:defRPr kumimoji="1" sz="1800" b="1" kern="1200">
                          <a:solidFill>
                            <a:schemeClr val="lt1"/>
                          </a:solidFill>
                          <a:latin typeface="Segoe UI"/>
                          <a:ea typeface="メイリオ"/>
                        </a:defRPr>
                      </a:lvl3pPr>
                      <a:lvl4pPr marL="1371600" algn="l" defTabSz="914400" rtl="0" eaLnBrk="1" latinLnBrk="0" hangingPunct="1">
                        <a:defRPr kumimoji="1" sz="1800" b="1" kern="1200">
                          <a:solidFill>
                            <a:schemeClr val="lt1"/>
                          </a:solidFill>
                          <a:latin typeface="Segoe UI"/>
                          <a:ea typeface="メイリオ"/>
                        </a:defRPr>
                      </a:lvl4pPr>
                      <a:lvl5pPr marL="1828800" algn="l" defTabSz="914400" rtl="0" eaLnBrk="1" latinLnBrk="0" hangingPunct="1">
                        <a:defRPr kumimoji="1" sz="1800" b="1" kern="1200">
                          <a:solidFill>
                            <a:schemeClr val="lt1"/>
                          </a:solidFill>
                          <a:latin typeface="Segoe UI"/>
                          <a:ea typeface="メイリオ"/>
                        </a:defRPr>
                      </a:lvl5pPr>
                      <a:lvl6pPr marL="2286000" algn="l" defTabSz="914400" rtl="0" eaLnBrk="1" latinLnBrk="0" hangingPunct="1">
                        <a:defRPr kumimoji="1" sz="1800" b="1" kern="1200">
                          <a:solidFill>
                            <a:schemeClr val="lt1"/>
                          </a:solidFill>
                          <a:latin typeface="Segoe UI"/>
                          <a:ea typeface="メイリオ"/>
                        </a:defRPr>
                      </a:lvl6pPr>
                      <a:lvl7pPr marL="2743200" algn="l" defTabSz="914400" rtl="0" eaLnBrk="1" latinLnBrk="0" hangingPunct="1">
                        <a:defRPr kumimoji="1" sz="1800" b="1" kern="1200">
                          <a:solidFill>
                            <a:schemeClr val="lt1"/>
                          </a:solidFill>
                          <a:latin typeface="Segoe UI"/>
                          <a:ea typeface="メイリオ"/>
                        </a:defRPr>
                      </a:lvl7pPr>
                      <a:lvl8pPr marL="3200400" algn="l" defTabSz="914400" rtl="0" eaLnBrk="1" latinLnBrk="0" hangingPunct="1">
                        <a:defRPr kumimoji="1" sz="1800" b="1" kern="1200">
                          <a:solidFill>
                            <a:schemeClr val="lt1"/>
                          </a:solidFill>
                          <a:latin typeface="Segoe UI"/>
                          <a:ea typeface="メイリオ"/>
                        </a:defRPr>
                      </a:lvl8pPr>
                      <a:lvl9pPr marL="3657600" algn="l" defTabSz="914400" rtl="0" eaLnBrk="1" latinLnBrk="0" hangingPunct="1">
                        <a:defRPr kumimoji="1" sz="1800" b="1" kern="1200">
                          <a:solidFill>
                            <a:schemeClr val="lt1"/>
                          </a:solidFill>
                          <a:latin typeface="Segoe UI"/>
                          <a:ea typeface="メイリオ"/>
                        </a:defRPr>
                      </a:lvl9pPr>
                    </a:lstStyle>
                    <a:p>
                      <a:r>
                        <a:rPr kumimoji="1" lang="en-US" altLang="ja-JP" sz="1050" dirty="0"/>
                        <a:t>DS</a:t>
                      </a:r>
                      <a:r>
                        <a:rPr kumimoji="1" lang="ja-JP" altLang="en-US" sz="1050" dirty="0"/>
                        <a:t>部が考えていること</a:t>
                      </a:r>
                    </a:p>
                  </a:txBody>
                  <a:tcPr anchor="b">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323C99"/>
                    </a:solidFill>
                  </a:tcPr>
                </a:tc>
                <a:extLst>
                  <a:ext uri="{0D108BD9-81ED-4DB2-BD59-A6C34878D82A}">
                    <a16:rowId xmlns:a16="http://schemas.microsoft.com/office/drawing/2014/main" xmlns="" val="2843837193"/>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lang="ja-JP" altLang="en-US" sz="1400" dirty="0">
                          <a:solidFill>
                            <a:srgbClr val="92D050"/>
                          </a:solidFill>
                        </a:rPr>
                        <a:t>❶</a:t>
                      </a:r>
                    </a:p>
                  </a:txBody>
                  <a:tcPr anchor="ctr" anchorCtr="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dirty="0"/>
                        <a:t>どういう問題があるか、問題の種類が知りたい。</a:t>
                      </a:r>
                      <a:endParaRPr lang="en-US" altLang="ja-JP" sz="1000" dirty="0"/>
                    </a:p>
                    <a:p>
                      <a:pPr marL="0" marR="0" lvl="0" indent="0" algn="l" defTabSz="1125444" rtl="0" eaLnBrk="1" fontAlgn="auto" latinLnBrk="0" hangingPunct="1">
                        <a:lnSpc>
                          <a:spcPct val="100000"/>
                        </a:lnSpc>
                        <a:spcBef>
                          <a:spcPts val="0"/>
                        </a:spcBef>
                        <a:spcAft>
                          <a:spcPts val="0"/>
                        </a:spcAft>
                        <a:buClrTx/>
                        <a:buSzTx/>
                        <a:buFontTx/>
                        <a:buNone/>
                        <a:tabLst/>
                        <a:defRPr/>
                      </a:pPr>
                      <a:r>
                        <a:rPr lang="ja-JP" altLang="en-US" sz="1000" dirty="0">
                          <a:solidFill>
                            <a:schemeClr val="tx1"/>
                          </a:solidFill>
                          <a:latin typeface="+mn-lt"/>
                          <a:ea typeface="+mn-ea"/>
                        </a:rPr>
                        <a:t>実害のない問題は問題なのか？</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471081197"/>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lang="ja-JP" altLang="en-US" sz="1400" dirty="0">
                          <a:solidFill>
                            <a:srgbClr val="92D050"/>
                          </a:solidFill>
                        </a:rPr>
                        <a:t>❷</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r>
                        <a:rPr lang="ja-JP" altLang="en-US" sz="1000" dirty="0">
                          <a:solidFill>
                            <a:schemeClr val="tx1"/>
                          </a:solidFill>
                          <a:latin typeface="+mn-lt"/>
                          <a:ea typeface="+mn-ea"/>
                        </a:rPr>
                        <a:t>問題の種類が分からないと、難しい（在庫量が設計値を上回るだけでは、実際に起こっている問題と紐づけできない）</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20000"/>
                      </a:srgbClr>
                    </a:solidFill>
                  </a:tcPr>
                </a:tc>
                <a:extLst>
                  <a:ext uri="{0D108BD9-81ED-4DB2-BD59-A6C34878D82A}">
                    <a16:rowId xmlns:a16="http://schemas.microsoft.com/office/drawing/2014/main" xmlns="" val="586728244"/>
                  </a:ext>
                </a:extLst>
              </a:tr>
              <a:tr h="919643">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ctr"/>
                      <a:r>
                        <a:rPr kumimoji="1" lang="ja-JP" altLang="en-US" sz="1400" dirty="0">
                          <a:solidFill>
                            <a:srgbClr val="92D050"/>
                          </a:solidFill>
                        </a:rPr>
                        <a:t>➌</a:t>
                      </a:r>
                    </a:p>
                  </a:txBody>
                  <a:tcPr anchor="ctr" anchorCtr="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tc>
                  <a:txBody>
                    <a:bodyPr/>
                    <a:lstStyle>
                      <a:lvl1pPr marL="0" algn="l" defTabSz="914400" rtl="0" eaLnBrk="1" latinLnBrk="0" hangingPunct="1">
                        <a:defRPr kumimoji="1" sz="1800" kern="1200">
                          <a:solidFill>
                            <a:schemeClr val="dk1"/>
                          </a:solidFill>
                          <a:latin typeface="Segoe UI"/>
                          <a:ea typeface="メイリオ"/>
                        </a:defRPr>
                      </a:lvl1pPr>
                      <a:lvl2pPr marL="457200" algn="l" defTabSz="914400" rtl="0" eaLnBrk="1" latinLnBrk="0" hangingPunct="1">
                        <a:defRPr kumimoji="1" sz="1800" kern="1200">
                          <a:solidFill>
                            <a:schemeClr val="dk1"/>
                          </a:solidFill>
                          <a:latin typeface="Segoe UI"/>
                          <a:ea typeface="メイリオ"/>
                        </a:defRPr>
                      </a:lvl2pPr>
                      <a:lvl3pPr marL="914400" algn="l" defTabSz="914400" rtl="0" eaLnBrk="1" latinLnBrk="0" hangingPunct="1">
                        <a:defRPr kumimoji="1" sz="1800" kern="1200">
                          <a:solidFill>
                            <a:schemeClr val="dk1"/>
                          </a:solidFill>
                          <a:latin typeface="Segoe UI"/>
                          <a:ea typeface="メイリオ"/>
                        </a:defRPr>
                      </a:lvl3pPr>
                      <a:lvl4pPr marL="1371600" algn="l" defTabSz="914400" rtl="0" eaLnBrk="1" latinLnBrk="0" hangingPunct="1">
                        <a:defRPr kumimoji="1" sz="1800" kern="1200">
                          <a:solidFill>
                            <a:schemeClr val="dk1"/>
                          </a:solidFill>
                          <a:latin typeface="Segoe UI"/>
                          <a:ea typeface="メイリオ"/>
                        </a:defRPr>
                      </a:lvl4pPr>
                      <a:lvl5pPr marL="1828800" algn="l" defTabSz="914400" rtl="0" eaLnBrk="1" latinLnBrk="0" hangingPunct="1">
                        <a:defRPr kumimoji="1" sz="1800" kern="1200">
                          <a:solidFill>
                            <a:schemeClr val="dk1"/>
                          </a:solidFill>
                          <a:latin typeface="Segoe UI"/>
                          <a:ea typeface="メイリオ"/>
                        </a:defRPr>
                      </a:lvl5pPr>
                      <a:lvl6pPr marL="2286000" algn="l" defTabSz="914400" rtl="0" eaLnBrk="1" latinLnBrk="0" hangingPunct="1">
                        <a:defRPr kumimoji="1" sz="1800" kern="1200">
                          <a:solidFill>
                            <a:schemeClr val="dk1"/>
                          </a:solidFill>
                          <a:latin typeface="Segoe UI"/>
                          <a:ea typeface="メイリオ"/>
                        </a:defRPr>
                      </a:lvl6pPr>
                      <a:lvl7pPr marL="2743200" algn="l" defTabSz="914400" rtl="0" eaLnBrk="1" latinLnBrk="0" hangingPunct="1">
                        <a:defRPr kumimoji="1" sz="1800" kern="1200">
                          <a:solidFill>
                            <a:schemeClr val="dk1"/>
                          </a:solidFill>
                          <a:latin typeface="Segoe UI"/>
                          <a:ea typeface="メイリオ"/>
                        </a:defRPr>
                      </a:lvl7pPr>
                      <a:lvl8pPr marL="3200400" algn="l" defTabSz="914400" rtl="0" eaLnBrk="1" latinLnBrk="0" hangingPunct="1">
                        <a:defRPr kumimoji="1" sz="1800" kern="1200">
                          <a:solidFill>
                            <a:schemeClr val="dk1"/>
                          </a:solidFill>
                          <a:latin typeface="Segoe UI"/>
                          <a:ea typeface="メイリオ"/>
                        </a:defRPr>
                      </a:lvl8pPr>
                      <a:lvl9pPr marL="3657600" algn="l" defTabSz="914400" rtl="0" eaLnBrk="1" latinLnBrk="0" hangingPunct="1">
                        <a:defRPr kumimoji="1" sz="1800" kern="1200">
                          <a:solidFill>
                            <a:schemeClr val="dk1"/>
                          </a:solidFill>
                          <a:latin typeface="Segoe UI"/>
                          <a:ea typeface="メイリオ"/>
                        </a:defRPr>
                      </a:lvl9pPr>
                    </a:lstStyle>
                    <a:p>
                      <a:pPr algn="l"/>
                      <a:r>
                        <a:rPr kumimoji="1" lang="ja-JP" altLang="en-US" sz="1000" dirty="0">
                          <a:solidFill>
                            <a:schemeClr val="tx1"/>
                          </a:solidFill>
                        </a:rPr>
                        <a:t>関係する因子を現場側が活用できるのか</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323C99">
                        <a:tint val="40000"/>
                      </a:srgbClr>
                    </a:solidFill>
                  </a:tcPr>
                </a:tc>
                <a:extLst>
                  <a:ext uri="{0D108BD9-81ED-4DB2-BD59-A6C34878D82A}">
                    <a16:rowId xmlns:a16="http://schemas.microsoft.com/office/drawing/2014/main" xmlns="" val="1718002827"/>
                  </a:ext>
                </a:extLst>
              </a:tr>
            </a:tbl>
          </a:graphicData>
        </a:graphic>
      </p:graphicFrame>
    </p:spTree>
    <p:extLst>
      <p:ext uri="{BB962C8B-B14F-4D97-AF65-F5344CB8AC3E}">
        <p14:creationId xmlns:p14="http://schemas.microsoft.com/office/powerpoint/2010/main" val="1933610639"/>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1936</TotalTime>
  <Words>1029</Words>
  <Application>Microsoft Macintosh PowerPoint</Application>
  <PresentationFormat>ユーザー設定</PresentationFormat>
  <Paragraphs>163</Paragraphs>
  <Slides>7</Slides>
  <Notes>1</Notes>
  <HiddenSlides>0</HiddenSlides>
  <MMClips>0</MMClips>
  <ScaleCrop>false</ScaleCrop>
  <HeadingPairs>
    <vt:vector size="4" baseType="variant">
      <vt:variant>
        <vt:lpstr>テーマ</vt:lpstr>
      </vt:variant>
      <vt:variant>
        <vt:i4>4</vt:i4>
      </vt:variant>
      <vt:variant>
        <vt:lpstr>スライド タイトル</vt:lpstr>
      </vt:variant>
      <vt:variant>
        <vt:i4>7</vt:i4>
      </vt:variant>
    </vt:vector>
  </HeadingPairs>
  <TitlesOfParts>
    <vt:vector size="11"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136</cp:revision>
  <dcterms:created xsi:type="dcterms:W3CDTF">2022-01-19T01:36:44Z</dcterms:created>
  <dcterms:modified xsi:type="dcterms:W3CDTF">2023-11-16T17:08:06Z</dcterms:modified>
</cp:coreProperties>
</file>